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1"/>
  </p:notesMasterIdLst>
  <p:sldIdLst>
    <p:sldId id="256" r:id="rId5"/>
    <p:sldId id="271" r:id="rId6"/>
    <p:sldId id="257" r:id="rId7"/>
    <p:sldId id="260" r:id="rId8"/>
    <p:sldId id="261" r:id="rId9"/>
    <p:sldId id="300" r:id="rId10"/>
    <p:sldId id="262" r:id="rId11"/>
    <p:sldId id="302" r:id="rId12"/>
    <p:sldId id="263" r:id="rId13"/>
    <p:sldId id="264" r:id="rId14"/>
    <p:sldId id="265" r:id="rId15"/>
    <p:sldId id="266" r:id="rId16"/>
    <p:sldId id="268" r:id="rId17"/>
    <p:sldId id="267" r:id="rId18"/>
    <p:sldId id="303" r:id="rId19"/>
    <p:sldId id="286" r:id="rId20"/>
    <p:sldId id="270" r:id="rId21"/>
    <p:sldId id="272" r:id="rId22"/>
    <p:sldId id="273" r:id="rId23"/>
    <p:sldId id="274" r:id="rId24"/>
    <p:sldId id="275" r:id="rId25"/>
    <p:sldId id="276" r:id="rId26"/>
    <p:sldId id="278" r:id="rId27"/>
    <p:sldId id="279" r:id="rId28"/>
    <p:sldId id="280" r:id="rId29"/>
    <p:sldId id="285" r:id="rId30"/>
    <p:sldId id="281" r:id="rId31"/>
    <p:sldId id="282" r:id="rId32"/>
    <p:sldId id="283" r:id="rId33"/>
    <p:sldId id="284" r:id="rId34"/>
    <p:sldId id="287" r:id="rId35"/>
    <p:sldId id="288" r:id="rId36"/>
    <p:sldId id="289" r:id="rId37"/>
    <p:sldId id="304" r:id="rId38"/>
    <p:sldId id="258" r:id="rId39"/>
    <p:sldId id="259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269" r:id="rId49"/>
    <p:sldId id="313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415BC8-2771-DEAF-6B62-4E5B87E5660E}" v="56" dt="2024-05-17T14:43:36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82"/>
    <p:restoredTop sz="96327"/>
  </p:normalViewPr>
  <p:slideViewPr>
    <p:cSldViewPr snapToGrid="0">
      <p:cViewPr varScale="1">
        <p:scale>
          <a:sx n="70" d="100"/>
          <a:sy n="70" d="100"/>
        </p:scale>
        <p:origin x="42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4A690-AC7D-4C3C-9BD4-1FE6BDF0AF5B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F5A4B-2554-4D4E-BE6E-04DE594D1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93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Start at vapor separator, then Heat exchangers, pumps, driers, valves, ECU, refrigeration side,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5A4B-2554-4D4E-BE6E-04DE594D1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97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E6D56-B1D0-4AB2-9147-8857D5DE5A0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2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Catch pan can be oriented either direction for 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5A4B-2554-4D4E-BE6E-04DE594D12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672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Used on both charge line and pumped fluid 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5A4B-2554-4D4E-BE6E-04DE594D12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1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Discuss the importance of 2:1 overfeed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5A4B-2554-4D4E-BE6E-04DE594D123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852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Alarm Button – view current alarms. Go to end of loop and press Enter to view alarm history, or hold Alarm for 3 seconds to reset all alarms</a:t>
            </a:r>
          </a:p>
          <a:p>
            <a:r>
              <a:rPr lang="en-US" dirty="0"/>
              <a:t>“Program” aka menu button – access main menu</a:t>
            </a:r>
          </a:p>
          <a:p>
            <a:r>
              <a:rPr lang="en-US" dirty="0"/>
              <a:t>Quick menu – cycle through icons power, pump, evaporator, info</a:t>
            </a:r>
          </a:p>
          <a:p>
            <a:r>
              <a:rPr lang="en-US" dirty="0"/>
              <a:t>variables – all status info relating to pump/evaporator, requires no password. Some setpoints may be shown but are not changeable</a:t>
            </a:r>
          </a:p>
          <a:p>
            <a:r>
              <a:rPr lang="en-US" dirty="0"/>
              <a:t>Info – controller OS and software version, store number and rack assignment,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Power – “off by keyboard”, a virtual enable switch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E6D56-B1D0-4AB2-9147-8857D5DE5A0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795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Password Protected</a:t>
            </a:r>
          </a:p>
          <a:p>
            <a:r>
              <a:rPr lang="en-US" dirty="0"/>
              <a:t>Parameters – any changeable, stored parameter or setpoint</a:t>
            </a:r>
          </a:p>
          <a:p>
            <a:r>
              <a:rPr lang="en-US" dirty="0"/>
              <a:t>Unit Config – initial setup, IO configuration and overrides</a:t>
            </a:r>
          </a:p>
          <a:p>
            <a:r>
              <a:rPr lang="en-US" dirty="0"/>
              <a:t>Alarm Logs – same alarm log accessed from the alarm menu</a:t>
            </a:r>
          </a:p>
          <a:p>
            <a:r>
              <a:rPr lang="en-US" dirty="0"/>
              <a:t>Settings – Modbus and BACnet communication settings and status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E6D56-B1D0-4AB2-9147-8857D5DE5A0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329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Initial setup (store number, rack assignment, refrigerant type)</a:t>
            </a:r>
          </a:p>
          <a:p>
            <a:r>
              <a:rPr lang="en-US" dirty="0"/>
              <a:t>Inputs can help troubleshoot an input problem</a:t>
            </a:r>
          </a:p>
          <a:p>
            <a:r>
              <a:rPr lang="en-US" dirty="0"/>
              <a:t>Output overrides can verify operation of a connected output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E6D56-B1D0-4AB2-9147-8857D5DE5A0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90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E6D56-B1D0-4AB2-9147-8857D5DE5A0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90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5A4B-2554-4D4E-BE6E-04DE594D123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75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B04CB-12F7-7269-2082-085B9B492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776F65-7E06-2D50-2636-931F01BF2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B0DD3-45D2-FD41-C4AE-DEC6162F7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A8043-3832-A9F4-7895-181B583E0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B7217-A8EC-C183-AB93-DB39631B1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82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40803-7692-040A-C4F1-538C1FD66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A3B10C-8023-756E-7D4F-E3167880E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8E481-D971-4F42-08F5-7344378CF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4761F-135E-3DF4-4B42-8DA1D11A3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FBBFD-EE4E-9B21-571B-EE49DD8A0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71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E326BB-0A6B-7D78-8C0A-304BE08223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93607F-F02A-51AE-ADF9-9522DB01D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4E489-61BA-BAEE-9260-DB1EC1EA1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B310E-6BA9-66AB-5B6D-F9CE71FDA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A0226-019B-1414-4D1F-4423BE017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322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C310F-6A4A-3216-5E33-338B5B535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CF9DB-F448-3B0B-1751-6A1D7EF7A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79040-400E-AD9B-BF39-553F1F693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F8AF8-B264-594A-2798-A878E2570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87D99-C0EA-B7D6-811A-7ECC5038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0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37022-F822-8E13-1974-1EE286996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3C1F7-E98A-1037-FA8C-A05A6A108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9D734-FF3C-7E5F-BD09-519578461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421AB-A932-D852-0F4A-A5012DD23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7B3DB-D435-33ED-69D4-353CC1B64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0DA9B-6B3D-BB49-52F6-542419779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D1F7F-E83E-90F5-4D09-8F4603C241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50C3BB-4BBC-88FA-5BD6-3A5085857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BEF198-5CAA-5264-FF80-276956F45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EB07E6-B1AB-4EAE-293F-82F18C88A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339E66-2DAB-4C05-83FE-CE6B3E927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02B13-DF5D-37AA-AC30-5ACE1DC1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AD108-9D93-3F10-2325-5C6FD1A36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3B57D-A62B-B190-A89E-9E702B419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54F77-BBEE-4B66-AFD5-40E789DA4E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C8EC23-AB85-F9B4-1528-1FC11ABD24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145CD2-A15C-001F-F848-5B4E9FCBD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078C08-998E-6AAA-F648-BE2FB8F70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A01456-4633-F9E7-4839-CEA252FE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19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EA5B2-8DE6-36F0-EB7E-4F7414EBC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71DA3F-4D57-9FCD-99F5-442A9BA8B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DE8291-9A3E-F66C-0438-1D1E87210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BBE98D-6769-8091-EB5B-3B5B1E13A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32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9329CF-AE44-B955-0125-A7BD4496B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A8CCA7-69D4-B1C7-665E-9ADDA5B7F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80D5C0-9AD3-69A6-6110-BA8F8EEE2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9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F015A-03C1-D61C-6627-B8D723A5A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C0F8C-9B45-6AA0-2AC9-E759CB0BB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0D32D5-C00A-4F54-D6C1-AE4440120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A4876F-4289-F338-7594-7AEEF22D9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9CA3A5-904E-073E-169E-22CCECB9B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3EB8F-D072-5C79-8BF5-848471577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846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A8D3A-C325-A7DB-1702-3DD6424E3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717E30-9F9C-626D-7347-8CFDD5ED66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E20B9-95BB-8A02-AD99-3D34174E7C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F50AC8-077C-FE47-F5AA-D1DCFF87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9A0204-C9E8-6170-DDC8-6EBBA83AD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FCD52B-B3F9-624C-F5F6-3A69BB3A1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66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F7218E-3959-4270-8FF0-B6C160B32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26B47A-0F6A-70C0-203C-E48522CDB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77B9E-C2F5-225D-24B6-8E03238E2B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5B2F50-191A-A949-B36F-73051B5F2E6D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50194-0C2D-CFAB-E298-AB651DFABD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911D6-83A4-3558-47B4-763059AA79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AABF89-617D-974C-82F7-CCDE33E1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468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g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emf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1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C558CC-1381-502C-EEE4-82149D4349CD}"/>
              </a:ext>
            </a:extLst>
          </p:cNvPr>
          <p:cNvSpPr txBox="1"/>
          <p:nvPr/>
        </p:nvSpPr>
        <p:spPr>
          <a:xfrm>
            <a:off x="4151765" y="4335631"/>
            <a:ext cx="3888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ANATOMY: CO</a:t>
            </a:r>
            <a:r>
              <a:rPr lang="en-US" sz="3600" b="1" baseline="-25000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2</a:t>
            </a:r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 </a:t>
            </a:r>
          </a:p>
        </p:txBody>
      </p:sp>
      <p:pic>
        <p:nvPicPr>
          <p:cNvPr id="2" name="Picture 1" descr="A logo of a company&#10;&#10;Description automatically generated">
            <a:extLst>
              <a:ext uri="{FF2B5EF4-FFF2-40B4-BE49-F238E27FC236}">
                <a16:creationId xmlns:a16="http://schemas.microsoft.com/office/drawing/2014/main" id="{C1892E49-720A-5BCA-5B83-9349D908E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897" y="1339299"/>
            <a:ext cx="3202202" cy="208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961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A104AFC-FD39-B4AA-CD99-21E7BB61BF6C}"/>
              </a:ext>
            </a:extLst>
          </p:cNvPr>
          <p:cNvSpPr txBox="1">
            <a:spLocks/>
          </p:cNvSpPr>
          <p:nvPr/>
        </p:nvSpPr>
        <p:spPr>
          <a:xfrm>
            <a:off x="838200" y="351613"/>
            <a:ext cx="2370668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Pumps</a:t>
            </a: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453D99-CDF6-518D-FD88-3A6CC18F4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B442547-F50A-EF73-4E31-775A3F18DD0C}"/>
              </a:ext>
            </a:extLst>
          </p:cNvPr>
          <p:cNvSpPr txBox="1">
            <a:spLocks/>
          </p:cNvSpPr>
          <p:nvPr/>
        </p:nvSpPr>
        <p:spPr>
          <a:xfrm>
            <a:off x="838200" y="1253331"/>
            <a:ext cx="5181600" cy="5178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Regenerative Turbine Pump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Reduces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Montserrat"/>
              </a:rPr>
              <a:t>NPSHr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 and allows for high head / low flow application</a:t>
            </a:r>
            <a:br>
              <a:rPr lang="en-US" dirty="0">
                <a:latin typeface="Montserrat" pitchFamily="2" charset="77"/>
              </a:rPr>
            </a:b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Run/Stand-by design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Speed set by VFD based on specific store application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Designed for 1-10 GPM with adjustable bypass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537E494-A48D-9446-1D5F-1FBE79490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23940"/>
            <a:ext cx="4646851" cy="56140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818403-BA8B-F74B-FB2C-1EA99984A8F1}"/>
              </a:ext>
            </a:extLst>
          </p:cNvPr>
          <p:cNvSpPr/>
          <p:nvPr/>
        </p:nvSpPr>
        <p:spPr>
          <a:xfrm>
            <a:off x="6433168" y="6431797"/>
            <a:ext cx="712099" cy="133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5694C016-A0D0-63D9-D7D6-12E599050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34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83A22E8-B1DE-E113-B578-D554EB4F57B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7272867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Liquid Filter Driers</a:t>
            </a: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C0F266-C89B-C962-171B-F2021A1BA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434BFC-596C-1622-E8C2-B99806B0853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301067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Replaceable core</a:t>
            </a:r>
            <a:br>
              <a:rPr lang="en-US" dirty="0">
                <a:solidFill>
                  <a:srgbClr val="0081C3"/>
                </a:solidFill>
                <a:latin typeface="Montserrat" pitchFamily="2" charset="77"/>
              </a:rPr>
            </a:b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Anti-Acid cores to </a:t>
            </a:r>
            <a:br>
              <a:rPr lang="en-US" dirty="0">
                <a:solidFill>
                  <a:srgbClr val="0081C3"/>
                </a:solidFill>
                <a:latin typeface="Montserrat" pitchFamily="2" charset="77"/>
              </a:rPr>
            </a:br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limit carbonic acid</a:t>
            </a:r>
            <a:br>
              <a:rPr lang="en-US" dirty="0">
                <a:solidFill>
                  <a:srgbClr val="0081C3"/>
                </a:solidFill>
                <a:latin typeface="Montserrat" pitchFamily="2" charset="77"/>
              </a:rPr>
            </a:br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formation</a:t>
            </a:r>
            <a:br>
              <a:rPr lang="en-US" dirty="0">
                <a:solidFill>
                  <a:srgbClr val="0081C3"/>
                </a:solidFill>
                <a:latin typeface="Montserrat" pitchFamily="2" charset="77"/>
              </a:rPr>
            </a:b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Additional filter on </a:t>
            </a:r>
            <a:br>
              <a:rPr lang="en-US" dirty="0">
                <a:solidFill>
                  <a:srgbClr val="0081C3"/>
                </a:solidFill>
                <a:latin typeface="Montserrat" pitchFamily="2" charset="77"/>
              </a:rPr>
            </a:br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charge line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13E304B-A28F-06AA-DE86-BB3CAC5A5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563" y="1281661"/>
            <a:ext cx="6998437" cy="4992139"/>
          </a:xfrm>
          <a:prstGeom prst="rect">
            <a:avLst/>
          </a:prstGeom>
        </p:spPr>
      </p:pic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0EBB3815-94AD-7A9C-9271-2EC0C7BA6B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58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5F15D-FD44-B2F9-DC68-8CF02A43BB5E}"/>
              </a:ext>
            </a:extLst>
          </p:cNvPr>
          <p:cNvSpPr txBox="1">
            <a:spLocks/>
          </p:cNvSpPr>
          <p:nvPr/>
        </p:nvSpPr>
        <p:spPr>
          <a:xfrm>
            <a:off x="838200" y="351612"/>
            <a:ext cx="7205134" cy="12739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Ball Valves with Internal Pressure Relief</a:t>
            </a: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599FDA-7184-AC27-21C2-D24BACDD4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6E3D7B-9B03-8B43-2E47-CBD5A0321FD8}"/>
              </a:ext>
            </a:extLst>
          </p:cNvPr>
          <p:cNvSpPr txBox="1">
            <a:spLocks/>
          </p:cNvSpPr>
          <p:nvPr/>
        </p:nvSpPr>
        <p:spPr>
          <a:xfrm>
            <a:off x="838199" y="1825624"/>
            <a:ext cx="10854267" cy="45678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Ball valves with internal pressure relief strategically placed throughout the system </a:t>
            </a:r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to relieve pressure back to LVS</a:t>
            </a:r>
          </a:p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Valves function as isolation valve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for basic service requirements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Will relieve 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excess pressure 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in specified 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direction in 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instance of 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trapped liquid </a:t>
            </a:r>
            <a:br>
              <a:rPr lang="en-US" b="1" dirty="0">
                <a:solidFill>
                  <a:srgbClr val="0081C3"/>
                </a:solidFill>
                <a:latin typeface="Montserrat" pitchFamily="2" charset="77"/>
              </a:rPr>
            </a:br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CO</a:t>
            </a:r>
            <a:r>
              <a:rPr lang="en-US" b="1" baseline="-25000" dirty="0">
                <a:solidFill>
                  <a:srgbClr val="0081C3"/>
                </a:solidFill>
                <a:latin typeface="Montserrat" pitchFamily="2" charset="77"/>
              </a:rPr>
              <a:t>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C10396E-14F8-E03B-9FD7-6684E8CE9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390" y="3671954"/>
            <a:ext cx="7212814" cy="2175669"/>
          </a:xfrm>
          <a:prstGeom prst="rect">
            <a:avLst/>
          </a:prstGeom>
        </p:spPr>
      </p:pic>
      <p:pic>
        <p:nvPicPr>
          <p:cNvPr id="5" name="Picture 4" descr="A logo of a company&#10;&#10;Description automatically generated">
            <a:extLst>
              <a:ext uri="{FF2B5EF4-FFF2-40B4-BE49-F238E27FC236}">
                <a16:creationId xmlns:a16="http://schemas.microsoft.com/office/drawing/2014/main" id="{2C075712-C496-DF3C-CA94-A4375F62C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64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F84C8-C321-B9B3-C6E2-BE3C4FE224F3}"/>
              </a:ext>
            </a:extLst>
          </p:cNvPr>
          <p:cNvSpPr txBox="1">
            <a:spLocks/>
          </p:cNvSpPr>
          <p:nvPr/>
        </p:nvSpPr>
        <p:spPr>
          <a:xfrm>
            <a:off x="838200" y="351613"/>
            <a:ext cx="5554852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Expansion Valves</a:t>
            </a:r>
            <a:endParaRPr lang="en-US" sz="3200" b="1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EBFB96-5D26-54F7-C4C0-DE9B837A0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81068D-C7AC-4D57-E7F7-679E107112F0}"/>
              </a:ext>
            </a:extLst>
          </p:cNvPr>
          <p:cNvSpPr txBox="1">
            <a:spLocks/>
          </p:cNvSpPr>
          <p:nvPr/>
        </p:nvSpPr>
        <p:spPr>
          <a:xfrm>
            <a:off x="838200" y="1388994"/>
            <a:ext cx="9925373" cy="320625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Four (4) Emerson</a:t>
            </a:r>
            <a:r>
              <a:rPr lang="en-US" b="1" baseline="30000" dirty="0">
                <a:solidFill>
                  <a:srgbClr val="0081C3"/>
                </a:solidFill>
                <a:latin typeface="Montserrat" pitchFamily="2" charset="77"/>
              </a:rPr>
              <a:t>™</a:t>
            </a:r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 EXV Valves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Wide capacity range covers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448a/404a and 407a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Dual Emerson</a:t>
            </a:r>
            <a:r>
              <a:rPr lang="en-US" b="1" baseline="30000" dirty="0">
                <a:solidFill>
                  <a:srgbClr val="0081C3"/>
                </a:solidFill>
                <a:latin typeface="Montserrat" pitchFamily="2" charset="77"/>
              </a:rPr>
              <a:t>™</a:t>
            </a:r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 EXD Superheat controllers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Each Controller controls one (1) complete circuit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ECP-024 UPS provided to close expansion valves if battery backup power runs down</a:t>
            </a: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965A5AF6-2433-DEA7-39D3-AD4127981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621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F443F-E864-AFD3-2C31-E42B3873F154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10064859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ECU: </a:t>
            </a:r>
            <a:r>
              <a:rPr lang="en-US" sz="3200" b="1" dirty="0">
                <a:solidFill>
                  <a:srgbClr val="0081C3"/>
                </a:solidFill>
                <a:latin typeface="Montserrat" pitchFamily="2" charset="77"/>
              </a:rPr>
              <a:t>Emergency Condensing Units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395D30-4287-08FD-DCF3-2B213B9F1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8FB6EF7-FE48-1D91-7EC1-AC31B528946F}"/>
              </a:ext>
            </a:extLst>
          </p:cNvPr>
          <p:cNvSpPr txBox="1">
            <a:spLocks/>
          </p:cNvSpPr>
          <p:nvPr/>
        </p:nvSpPr>
        <p:spPr>
          <a:xfrm>
            <a:off x="838200" y="1388994"/>
            <a:ext cx="10515600" cy="435133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Powered by separate battery/inverter system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Single brazed plate heat exchanger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Mechanical TXV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Factory charged with 3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lbs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 </a:t>
            </a:r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R448a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Will enable under high system pressure </a:t>
            </a:r>
          </a:p>
          <a:p>
            <a:pPr lvl="1"/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40 bar pressure switch (reset at 30 bar)</a:t>
            </a:r>
          </a:p>
          <a:p>
            <a:pPr lvl="1"/>
            <a:r>
              <a:rPr lang="en-US" b="1" dirty="0">
                <a:solidFill>
                  <a:srgbClr val="0081C3"/>
                </a:solidFill>
                <a:latin typeface="Montserrat"/>
              </a:rPr>
              <a:t>Adjustable setting under Carel</a:t>
            </a:r>
            <a:r>
              <a:rPr lang="en-US" b="1" baseline="30000" dirty="0">
                <a:solidFill>
                  <a:srgbClr val="0081C3"/>
                </a:solidFill>
                <a:latin typeface="Montserrat"/>
              </a:rPr>
              <a:t>™</a:t>
            </a:r>
            <a:r>
              <a:rPr lang="en-US" b="1" dirty="0">
                <a:solidFill>
                  <a:srgbClr val="0081C3"/>
                </a:solidFill>
                <a:latin typeface="Montserrat"/>
              </a:rPr>
              <a:t> Control (28 bar)</a:t>
            </a:r>
            <a:endParaRPr lang="en-US" b="1" dirty="0">
              <a:solidFill>
                <a:srgbClr val="0081C3"/>
              </a:solidFill>
              <a:latin typeface="Montserrat" pitchFamily="2" charset="77"/>
            </a:endParaRPr>
          </a:p>
          <a:p>
            <a:pPr lvl="1"/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Cartridge-style installation for ease of service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Can be enabled to decrease charge time</a:t>
            </a:r>
          </a:p>
        </p:txBody>
      </p:sp>
      <p:pic>
        <p:nvPicPr>
          <p:cNvPr id="5" name="Picture 4" descr="A logo of a company&#10;&#10;Description automatically generated">
            <a:extLst>
              <a:ext uri="{FF2B5EF4-FFF2-40B4-BE49-F238E27FC236}">
                <a16:creationId xmlns:a16="http://schemas.microsoft.com/office/drawing/2014/main" id="{AF487B9C-54CF-AA92-1CF5-CBA098068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67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F84C8-C321-B9B3-C6E2-BE3C4FE224F3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8227423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Generac</a:t>
            </a:r>
            <a:r>
              <a:rPr lang="en-US" baseline="3000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 </a:t>
            </a:r>
            <a:r>
              <a:rPr lang="en-US" baseline="30000">
                <a:solidFill>
                  <a:srgbClr val="0070C0"/>
                </a:solidFill>
                <a:latin typeface="Montserrat" pitchFamily="2" charset="77"/>
              </a:rPr>
              <a:t>™</a:t>
            </a:r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 Battery Back-up </a:t>
            </a:r>
            <a:endParaRPr lang="en-US" sz="3200" b="1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EBFB96-5D26-54F7-C4C0-DE9B837A0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81068D-C7AC-4D57-E7F7-679E107112F0}"/>
              </a:ext>
            </a:extLst>
          </p:cNvPr>
          <p:cNvSpPr txBox="1">
            <a:spLocks/>
          </p:cNvSpPr>
          <p:nvPr/>
        </p:nvSpPr>
        <p:spPr>
          <a:xfrm>
            <a:off x="838201" y="1388994"/>
            <a:ext cx="5710646" cy="511739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rgbClr val="0081C3"/>
                </a:solidFill>
                <a:latin typeface="Montserrat"/>
              </a:rPr>
              <a:t>PWRcell</a:t>
            </a:r>
            <a:r>
              <a:rPr lang="en-US" baseline="30000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 </a:t>
            </a:r>
            <a:r>
              <a:rPr lang="en-US" baseline="30000" dirty="0">
                <a:solidFill>
                  <a:srgbClr val="0070C0"/>
                </a:solidFill>
                <a:latin typeface="Montserrat"/>
              </a:rPr>
              <a:t>™</a:t>
            </a:r>
            <a:r>
              <a:rPr lang="en-US" b="1" dirty="0">
                <a:solidFill>
                  <a:srgbClr val="0081C3"/>
                </a:solidFill>
                <a:latin typeface="Montserrat"/>
              </a:rPr>
              <a:t> Inverter and Battery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240/1/60 incoming power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Remote stop switch located at skid – Contractor wired.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Battery engages when main power is lost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Provides emergency power </a:t>
            </a: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lvl="2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ECU </a:t>
            </a:r>
          </a:p>
          <a:p>
            <a:pPr lvl="2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Carel</a:t>
            </a:r>
            <a:r>
              <a:rPr lang="en-US" sz="1300" baseline="30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 ™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 Controller</a:t>
            </a:r>
          </a:p>
          <a:p>
            <a:pPr lvl="2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Emerson</a:t>
            </a:r>
            <a:r>
              <a:rPr lang="en-US" sz="1300" baseline="30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 ™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 EXD Controller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Must be mounted in climate-controlled environment.</a:t>
            </a:r>
            <a:br>
              <a:rPr lang="en-US" dirty="0">
                <a:latin typeface="Montserrat" pitchFamily="2" charset="77"/>
              </a:rPr>
            </a:br>
            <a:endParaRPr lang="en-US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8FD60E-35AE-3EBD-74AB-7559E529E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780" y="1388994"/>
            <a:ext cx="2542420" cy="34355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8D7D0E-4A78-B68D-AA3D-3006FE0D0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8847" y="1388994"/>
            <a:ext cx="2190932" cy="27900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D13F7B-83E6-F382-F117-EC7C7E334B83}"/>
              </a:ext>
            </a:extLst>
          </p:cNvPr>
          <p:cNvSpPr txBox="1"/>
          <p:nvPr/>
        </p:nvSpPr>
        <p:spPr>
          <a:xfrm>
            <a:off x="6932083" y="5101167"/>
            <a:ext cx="4021666" cy="18774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(3) Battery Modules.</a:t>
            </a: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9 kWh of usable energy.</a:t>
            </a: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3.4 kW of nominal continuous AC power.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endParaRPr lang="en-US"/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4ABB6397-4BAC-3212-5285-012CDA3001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1063" y="6227763"/>
            <a:ext cx="5619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04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F443F-E864-AFD3-2C31-E42B3873F154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6447184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Insulation</a:t>
            </a:r>
            <a:endParaRPr lang="en-US" baseline="-25000" dirty="0">
              <a:solidFill>
                <a:srgbClr val="0081C3"/>
              </a:solidFill>
              <a:latin typeface="Montserrat" pitchFamily="2" charset="77"/>
            </a:endParaRPr>
          </a:p>
          <a:p>
            <a:endParaRPr lang="en-US" sz="3200" b="1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395D30-4287-08FD-DCF3-2B213B9F1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E908B95-79F3-A8E1-8943-A9263019C3D2}"/>
              </a:ext>
            </a:extLst>
          </p:cNvPr>
          <p:cNvSpPr txBox="1">
            <a:spLocks/>
          </p:cNvSpPr>
          <p:nvPr/>
        </p:nvSpPr>
        <p:spPr>
          <a:xfrm>
            <a:off x="838200" y="1550459"/>
            <a:ext cx="3664226" cy="42042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All refrigerant and CO</a:t>
            </a:r>
            <a:r>
              <a:rPr lang="en-US" baseline="-25000" dirty="0">
                <a:solidFill>
                  <a:srgbClr val="0081C3"/>
                </a:solidFill>
                <a:latin typeface="Montserrat" pitchFamily="2" charset="77"/>
              </a:rPr>
              <a:t>2</a:t>
            </a:r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 piping is insulated with </a:t>
            </a:r>
            <a:br>
              <a:rPr lang="en-US" dirty="0">
                <a:solidFill>
                  <a:srgbClr val="0081C3"/>
                </a:solidFill>
                <a:latin typeface="Montserrat" pitchFamily="2" charset="77"/>
              </a:rPr>
            </a:br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2” thick closed cell foam insulation to minimize condensation</a:t>
            </a:r>
            <a:endParaRPr lang="en-US" b="1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235A2189-940E-906B-D0F0-4F1CB83CF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pic>
        <p:nvPicPr>
          <p:cNvPr id="7" name="Picture 6" descr="A machine inside a building&#10;&#10;Description automatically generated">
            <a:extLst>
              <a:ext uri="{FF2B5EF4-FFF2-40B4-BE49-F238E27FC236}">
                <a16:creationId xmlns:a16="http://schemas.microsoft.com/office/drawing/2014/main" id="{474ABA8D-BBAC-DC2B-AD80-DB167A278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652" y="1482642"/>
            <a:ext cx="3754354" cy="3902745"/>
          </a:xfrm>
          <a:prstGeom prst="rect">
            <a:avLst/>
          </a:prstGeom>
        </p:spPr>
      </p:pic>
      <p:pic>
        <p:nvPicPr>
          <p:cNvPr id="8" name="Picture 7" descr="A metal box with wires and switches&#10;&#10;Description automatically generated">
            <a:extLst>
              <a:ext uri="{FF2B5EF4-FFF2-40B4-BE49-F238E27FC236}">
                <a16:creationId xmlns:a16="http://schemas.microsoft.com/office/drawing/2014/main" id="{7A10ECA1-A8D3-81EA-8976-57070CF970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5320" y="1483644"/>
            <a:ext cx="2142623" cy="390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97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25114E-BF31-4555-E34D-D3F697558F46}"/>
              </a:ext>
            </a:extLst>
          </p:cNvPr>
          <p:cNvSpPr txBox="1"/>
          <p:nvPr/>
        </p:nvSpPr>
        <p:spPr>
          <a:xfrm>
            <a:off x="3125892" y="2782669"/>
            <a:ext cx="5940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END </a:t>
            </a:r>
            <a:r>
              <a:rPr lang="en-US" sz="3600" b="1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OF ANATOMY: CO</a:t>
            </a:r>
            <a:r>
              <a:rPr lang="en-US" sz="3600" b="1" baseline="-2500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2</a:t>
            </a:r>
            <a:r>
              <a:rPr lang="en-US" sz="3600" b="1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 </a:t>
            </a:r>
            <a:endParaRPr lang="en-US" sz="3600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pic>
        <p:nvPicPr>
          <p:cNvPr id="2" name="Picture 1" descr="A logo of a company&#10;&#10;Description automatically generated">
            <a:extLst>
              <a:ext uri="{FF2B5EF4-FFF2-40B4-BE49-F238E27FC236}">
                <a16:creationId xmlns:a16="http://schemas.microsoft.com/office/drawing/2014/main" id="{2F204058-A6E8-EE9B-8A45-76F96625A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9922" y="4410293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76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0A0B5D-9CEA-4802-CE79-B8358BAF6D3E}"/>
              </a:ext>
            </a:extLst>
          </p:cNvPr>
          <p:cNvSpPr txBox="1"/>
          <p:nvPr/>
        </p:nvSpPr>
        <p:spPr>
          <a:xfrm>
            <a:off x="3640382" y="4335631"/>
            <a:ext cx="4929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APPLICATION: CO</a:t>
            </a:r>
            <a:r>
              <a:rPr lang="en-US" sz="3600" b="1" baseline="-25000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2</a:t>
            </a:r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 </a:t>
            </a:r>
          </a:p>
        </p:txBody>
      </p:sp>
      <p:pic>
        <p:nvPicPr>
          <p:cNvPr id="2" name="Picture 1" descr="A logo of a company&#10;&#10;Description automatically generated">
            <a:extLst>
              <a:ext uri="{FF2B5EF4-FFF2-40B4-BE49-F238E27FC236}">
                <a16:creationId xmlns:a16="http://schemas.microsoft.com/office/drawing/2014/main" id="{29E6DA83-D8E2-FF03-DC34-AB0C7F9B6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897" y="1339299"/>
            <a:ext cx="3202202" cy="208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9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61C0921-21AF-9A32-8238-B8B49259E185}"/>
              </a:ext>
            </a:extLst>
          </p:cNvPr>
          <p:cNvSpPr txBox="1">
            <a:spLocks/>
          </p:cNvSpPr>
          <p:nvPr/>
        </p:nvSpPr>
        <p:spPr>
          <a:xfrm>
            <a:off x="838200" y="351613"/>
            <a:ext cx="7696200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What are we Doing?</a:t>
            </a:r>
            <a:endParaRPr lang="en-US" baseline="-25000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B3928B-679F-6695-4851-37A2D8073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89600C-0F59-CBDB-CE44-2C8339E199BA}"/>
              </a:ext>
            </a:extLst>
          </p:cNvPr>
          <p:cNvSpPr/>
          <p:nvPr/>
        </p:nvSpPr>
        <p:spPr>
          <a:xfrm>
            <a:off x="10722292" y="1020304"/>
            <a:ext cx="196981" cy="54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CB55BF3-0E21-DAEA-277B-B85EA3766D84}"/>
              </a:ext>
            </a:extLst>
          </p:cNvPr>
          <p:cNvSpPr txBox="1">
            <a:spLocks/>
          </p:cNvSpPr>
          <p:nvPr/>
        </p:nvSpPr>
        <p:spPr>
          <a:xfrm>
            <a:off x="838199" y="1550459"/>
            <a:ext cx="10214035" cy="465492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/>
                <a:ea typeface="+mn-lt"/>
                <a:cs typeface="+mn-lt"/>
              </a:rPr>
              <a:t>State, Federal and Global regulation is driving industry change.</a:t>
            </a:r>
            <a:br>
              <a:rPr lang="en-US" b="1" dirty="0">
                <a:latin typeface="Montserrat" pitchFamily="2" charset="77"/>
              </a:rPr>
            </a:br>
            <a:endParaRPr lang="en-US" b="1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Walmart’s decarbonization </a:t>
            </a:r>
            <a:b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</a:b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initiative to </a:t>
            </a:r>
            <a:r>
              <a:rPr lang="en-US" b="1" dirty="0">
                <a:solidFill>
                  <a:srgbClr val="0081C3"/>
                </a:solidFill>
                <a:latin typeface="Montserrat SemiBold" pitchFamily="2" charset="77"/>
              </a:rPr>
              <a:t>reduce greenhouse </a:t>
            </a:r>
            <a:br>
              <a:rPr lang="en-US" b="1" dirty="0">
                <a:solidFill>
                  <a:srgbClr val="0081C3"/>
                </a:solidFill>
                <a:latin typeface="Montserrat SemiBold" pitchFamily="2" charset="77"/>
              </a:rPr>
            </a:br>
            <a:r>
              <a:rPr lang="en-US" b="1" dirty="0">
                <a:solidFill>
                  <a:srgbClr val="0081C3"/>
                </a:solidFill>
                <a:latin typeface="Montserrat SemiBold" pitchFamily="2" charset="77"/>
              </a:rPr>
              <a:t>gas emissions by </a:t>
            </a:r>
            <a:br>
              <a:rPr lang="en-US" b="1" dirty="0">
                <a:solidFill>
                  <a:srgbClr val="0081C3"/>
                </a:solidFill>
                <a:latin typeface="Montserrat SemiBold" pitchFamily="2" charset="77"/>
              </a:rPr>
            </a:br>
            <a:r>
              <a:rPr lang="en-US" b="1" dirty="0">
                <a:solidFill>
                  <a:srgbClr val="0081C3"/>
                </a:solidFill>
                <a:latin typeface="Montserrat SemiBold" pitchFamily="2" charset="77"/>
              </a:rPr>
              <a:t>1B Metric Tons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 from </a:t>
            </a:r>
            <a:b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</a:b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global value chain by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15F8E76-54A1-48F6-437D-C2E728096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7258" y="2170642"/>
            <a:ext cx="4326394" cy="41311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DC37DC-F6F9-A2B8-0B50-693D10001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8325" y="2874739"/>
            <a:ext cx="3344261" cy="24329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3FCECBD-EF65-1F25-2867-45BD0A70BD1C}"/>
              </a:ext>
            </a:extLst>
          </p:cNvPr>
          <p:cNvSpPr txBox="1"/>
          <p:nvPr/>
        </p:nvSpPr>
        <p:spPr>
          <a:xfrm>
            <a:off x="4957387" y="3838166"/>
            <a:ext cx="26909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0081C3"/>
                </a:solidFill>
                <a:latin typeface="Montserrat SemiBold" pitchFamily="2" charset="77"/>
              </a:rPr>
              <a:t>2030.</a:t>
            </a:r>
            <a:endParaRPr lang="en-US" sz="5400" dirty="0">
              <a:solidFill>
                <a:srgbClr val="0081C3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34ED7-48D1-1786-1D79-F3A520EE6928}"/>
              </a:ext>
            </a:extLst>
          </p:cNvPr>
          <p:cNvSpPr txBox="1"/>
          <p:nvPr/>
        </p:nvSpPr>
        <p:spPr>
          <a:xfrm>
            <a:off x="8310517" y="3429000"/>
            <a:ext cx="21570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Bai Jamjuree" pitchFamily="2" charset="-34"/>
                <a:cs typeface="Bai Jamjuree" pitchFamily="2" charset="-34"/>
              </a:rPr>
              <a:t>1B MT</a:t>
            </a: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EBC23F8A-174E-FDDF-C1A0-68A957149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03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chine with pipes and valves&#10;&#10;Description automatically generated with medium confidence">
            <a:extLst>
              <a:ext uri="{FF2B5EF4-FFF2-40B4-BE49-F238E27FC236}">
                <a16:creationId xmlns:a16="http://schemas.microsoft.com/office/drawing/2014/main" id="{9093DFCE-0947-D321-C840-ADE57B0BD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70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7DC460-2CD6-0ED8-2B35-1FFDF0084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652" y="464499"/>
            <a:ext cx="997152" cy="2386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ACDE54-4A4E-436A-CD63-48E77DCCAF8A}"/>
              </a:ext>
            </a:extLst>
          </p:cNvPr>
          <p:cNvSpPr txBox="1"/>
          <p:nvPr/>
        </p:nvSpPr>
        <p:spPr>
          <a:xfrm>
            <a:off x="7492443" y="6208112"/>
            <a:ext cx="2685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Montserrat SemiBold" pitchFamily="2" charset="77"/>
              </a:rPr>
              <a:t>ANATOMY: CO</a:t>
            </a:r>
            <a:r>
              <a:rPr lang="en-US" sz="2400" b="1" baseline="-25000">
                <a:solidFill>
                  <a:schemeClr val="bg1"/>
                </a:solidFill>
                <a:latin typeface="Montserrat SemiBold" pitchFamily="2" charset="77"/>
              </a:rPr>
              <a:t>2</a:t>
            </a:r>
            <a:r>
              <a:rPr lang="en-US" sz="2400" b="1">
                <a:solidFill>
                  <a:schemeClr val="bg1"/>
                </a:solidFill>
                <a:latin typeface="Montserrat SemiBold" pitchFamily="2" charset="77"/>
              </a:rPr>
              <a:t> </a:t>
            </a:r>
          </a:p>
        </p:txBody>
      </p:sp>
      <p:pic>
        <p:nvPicPr>
          <p:cNvPr id="3" name="Picture 2" descr="A logo of a company&#10;&#10;Description automatically generated">
            <a:extLst>
              <a:ext uri="{FF2B5EF4-FFF2-40B4-BE49-F238E27FC236}">
                <a16:creationId xmlns:a16="http://schemas.microsoft.com/office/drawing/2014/main" id="{DD4AA10F-C738-E6A3-8364-5EA5170EC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3763" y="6208713"/>
            <a:ext cx="5619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14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D14F418-2C05-FEA0-292B-5927F52F6A4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8256105" cy="12106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How does our equipment align with this initiative?</a:t>
            </a:r>
            <a:endParaRPr lang="en-US" baseline="-25000" dirty="0">
              <a:solidFill>
                <a:srgbClr val="0081C3"/>
              </a:solidFill>
              <a:latin typeface="Montserrat" pitchFamily="2" charset="77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FF1AC-6F73-B3C7-7503-A0410580D3A8}"/>
              </a:ext>
            </a:extLst>
          </p:cNvPr>
          <p:cNvSpPr/>
          <p:nvPr/>
        </p:nvSpPr>
        <p:spPr>
          <a:xfrm>
            <a:off x="6118960" y="1714077"/>
            <a:ext cx="695960" cy="74905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0E4FA0-D1DF-83FD-3B64-64A22EB89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43C8313-D426-A1BF-2EB9-448774D1B3D3}"/>
              </a:ext>
            </a:extLst>
          </p:cNvPr>
          <p:cNvSpPr/>
          <p:nvPr/>
        </p:nvSpPr>
        <p:spPr>
          <a:xfrm>
            <a:off x="6188814" y="3137679"/>
            <a:ext cx="435506" cy="42848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3C8436D-E7A5-8B36-AA90-5F6A9CBF1A2C}"/>
              </a:ext>
            </a:extLst>
          </p:cNvPr>
          <p:cNvSpPr txBox="1">
            <a:spLocks/>
          </p:cNvSpPr>
          <p:nvPr/>
        </p:nvSpPr>
        <p:spPr>
          <a:xfrm>
            <a:off x="838199" y="2037521"/>
            <a:ext cx="10283687" cy="274320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Reducing the HFC refrigerant volume by </a:t>
            </a:r>
            <a:b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</a:br>
            <a:br>
              <a:rPr lang="en-US" b="1" dirty="0">
                <a:solidFill>
                  <a:srgbClr val="0081C3"/>
                </a:solidFill>
                <a:latin typeface="Montserrat SemiBold" pitchFamily="2" charset="77"/>
              </a:rPr>
            </a:br>
            <a:endParaRPr lang="en-US" b="1" dirty="0">
              <a:solidFill>
                <a:srgbClr val="0081C3"/>
              </a:solidFill>
              <a:latin typeface="Montserrat SemiBold" pitchFamily="2" charset="77"/>
            </a:endParaRPr>
          </a:p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Replacing existing refrigerants with </a:t>
            </a:r>
            <a:r>
              <a:rPr lang="en-US" b="1" dirty="0">
                <a:solidFill>
                  <a:srgbClr val="0081C3"/>
                </a:solidFill>
                <a:latin typeface="Montserrat SemiBold"/>
              </a:rPr>
              <a:t>R448a that has a Global Warming Potential (GWP) of 1397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 compared to R407a at a 2100 and R404a at 3920. (GWP of CO</a:t>
            </a:r>
            <a:r>
              <a:rPr lang="en-US" b="1" baseline="-25000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2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 = 1)</a:t>
            </a:r>
            <a:br>
              <a:rPr lang="en-US" b="1" dirty="0">
                <a:latin typeface="Montserrat SemiBold" pitchFamily="2" charset="77"/>
              </a:rPr>
            </a:br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00150B-BA09-5BD0-CD13-3D3BCBAC0C54}"/>
              </a:ext>
            </a:extLst>
          </p:cNvPr>
          <p:cNvSpPr txBox="1"/>
          <p:nvPr/>
        </p:nvSpPr>
        <p:spPr>
          <a:xfrm>
            <a:off x="8649113" y="1714077"/>
            <a:ext cx="30571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0081C3"/>
                </a:solidFill>
                <a:latin typeface="Montserrat" pitchFamily="2" charset="77"/>
              </a:rPr>
              <a:t>90%+</a:t>
            </a:r>
            <a:endParaRPr lang="en-US" sz="6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5EF723-B830-A65D-93DF-6397859FB035}"/>
              </a:ext>
            </a:extLst>
          </p:cNvPr>
          <p:cNvSpPr txBox="1"/>
          <p:nvPr/>
        </p:nvSpPr>
        <p:spPr>
          <a:xfrm>
            <a:off x="8830888" y="2501449"/>
            <a:ext cx="18114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81C3"/>
                </a:solidFill>
                <a:latin typeface="Montserrat" pitchFamily="2" charset="77"/>
              </a:rPr>
              <a:t>at each store</a:t>
            </a:r>
            <a:endParaRPr lang="en-US" dirty="0"/>
          </a:p>
        </p:txBody>
      </p:sp>
      <p:pic>
        <p:nvPicPr>
          <p:cNvPr id="5" name="Picture 4" descr="A logo of a company&#10;&#10;Description automatically generated">
            <a:extLst>
              <a:ext uri="{FF2B5EF4-FFF2-40B4-BE49-F238E27FC236}">
                <a16:creationId xmlns:a16="http://schemas.microsoft.com/office/drawing/2014/main" id="{04D49823-454B-A8C3-D60D-1B08FFE95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01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8FE89F9-8023-D469-3D71-8936606CCAD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8574158" cy="20139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Utilizing existing equipment so it is familiar and cost effective</a:t>
            </a:r>
            <a:endParaRPr lang="en-US" baseline="-25000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2EF872-DFEC-29CD-93BB-884BE6B53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3309674-EAF3-20F3-3D06-469E62B6E232}"/>
              </a:ext>
            </a:extLst>
          </p:cNvPr>
          <p:cNvSpPr txBox="1">
            <a:spLocks/>
          </p:cNvSpPr>
          <p:nvPr/>
        </p:nvSpPr>
        <p:spPr>
          <a:xfrm>
            <a:off x="838199" y="2356095"/>
            <a:ext cx="8014388" cy="385573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Existing equipment is phased out with natural end-of-life use.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Montserrat"/>
            </a:endParaRPr>
          </a:p>
          <a:p>
            <a:pPr marL="457200" lvl="1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49615F-B01C-867D-3E3F-E190B9E2B170}"/>
              </a:ext>
            </a:extLst>
          </p:cNvPr>
          <p:cNvSpPr/>
          <p:nvPr/>
        </p:nvSpPr>
        <p:spPr>
          <a:xfrm>
            <a:off x="10629917" y="2836912"/>
            <a:ext cx="1053156" cy="14076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2723E1-EE66-76B9-784E-C6F94B620C97}"/>
              </a:ext>
            </a:extLst>
          </p:cNvPr>
          <p:cNvSpPr/>
          <p:nvPr/>
        </p:nvSpPr>
        <p:spPr>
          <a:xfrm>
            <a:off x="10103339" y="4132846"/>
            <a:ext cx="1053156" cy="226065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F462AD27-048A-C9A5-6182-C32687079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pic>
        <p:nvPicPr>
          <p:cNvPr id="3" name="Picture 2" descr="A diagram of a heat pump&#10;&#10;Description automatically generated">
            <a:extLst>
              <a:ext uri="{FF2B5EF4-FFF2-40B4-BE49-F238E27FC236}">
                <a16:creationId xmlns:a16="http://schemas.microsoft.com/office/drawing/2014/main" id="{58BBBFCC-CF1B-5CA4-D9D0-B3217E624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763" y="3386362"/>
            <a:ext cx="5905501" cy="3193434"/>
          </a:xfrm>
          <a:prstGeom prst="rect">
            <a:avLst/>
          </a:prstGeom>
        </p:spPr>
      </p:pic>
      <p:pic>
        <p:nvPicPr>
          <p:cNvPr id="4" name="Picture 3" descr="A diagram of a heat pump&#10;&#10;Description automatically generated">
            <a:extLst>
              <a:ext uri="{FF2B5EF4-FFF2-40B4-BE49-F238E27FC236}">
                <a16:creationId xmlns:a16="http://schemas.microsoft.com/office/drawing/2014/main" id="{BDF29B06-BB8E-8C58-7C08-0EEDE7DF1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7559" y="3388894"/>
            <a:ext cx="5702907" cy="318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847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4D5A3A6-4844-70DB-F20C-9398505F402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7272867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How does it work?</a:t>
            </a:r>
            <a:endParaRPr lang="en-US" baseline="-25000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DE2D72-9283-A1A2-9A68-D8F969003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AA10C0E-F07B-58C8-194D-C30B26D0118B}"/>
              </a:ext>
            </a:extLst>
          </p:cNvPr>
          <p:cNvSpPr txBox="1">
            <a:spLocks/>
          </p:cNvSpPr>
          <p:nvPr/>
        </p:nvSpPr>
        <p:spPr>
          <a:xfrm>
            <a:off x="838199" y="1854047"/>
            <a:ext cx="4121427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Pumped fluid is sent to cases rather than HFC refrigerants, </a:t>
            </a:r>
            <a:r>
              <a:rPr lang="en-US" dirty="0">
                <a:solidFill>
                  <a:srgbClr val="0081C3"/>
                </a:solidFill>
                <a:latin typeface="Montserrat SemiBold" pitchFamily="2" charset="77"/>
              </a:rPr>
              <a:t>reducing refrigerant </a:t>
            </a:r>
            <a:br>
              <a:rPr lang="en-US" dirty="0">
                <a:solidFill>
                  <a:srgbClr val="0081C3"/>
                </a:solidFill>
                <a:latin typeface="Montserrat SemiBold" pitchFamily="2" charset="77"/>
              </a:rPr>
            </a:br>
            <a:r>
              <a:rPr lang="en-US" dirty="0">
                <a:solidFill>
                  <a:srgbClr val="0081C3"/>
                </a:solidFill>
                <a:latin typeface="Montserrat SemiBold" pitchFamily="2" charset="77"/>
              </a:rPr>
              <a:t>volume by 90%+</a:t>
            </a:r>
            <a:b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</a:br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B431BBF4-5BC1-A6D1-B9C4-3EABCB2C9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AA24A5-BBB8-EEA8-73EA-A0B31670A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333" y="1857407"/>
            <a:ext cx="6604000" cy="361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65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D14F418-2C05-FEA0-292B-5927F52F6A4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7272867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Secondary CO</a:t>
            </a:r>
            <a:r>
              <a:rPr lang="en-US" b="1" baseline="-25000" dirty="0">
                <a:solidFill>
                  <a:srgbClr val="0081C3"/>
                </a:solidFill>
                <a:latin typeface="Montserrat" pitchFamily="2" charset="77"/>
              </a:rPr>
              <a:t>2</a:t>
            </a:r>
            <a:endParaRPr lang="en-US" baseline="-25000" dirty="0">
              <a:solidFill>
                <a:srgbClr val="0081C3"/>
              </a:solidFill>
              <a:latin typeface="Montserrat" pitchFamily="2" charset="77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FF1AC-6F73-B3C7-7503-A0410580D3A8}"/>
              </a:ext>
            </a:extLst>
          </p:cNvPr>
          <p:cNvSpPr/>
          <p:nvPr/>
        </p:nvSpPr>
        <p:spPr>
          <a:xfrm>
            <a:off x="6118960" y="1714077"/>
            <a:ext cx="695960" cy="74905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843799-6A4C-944E-CC2C-803E142B219E}"/>
              </a:ext>
            </a:extLst>
          </p:cNvPr>
          <p:cNvSpPr/>
          <p:nvPr/>
        </p:nvSpPr>
        <p:spPr>
          <a:xfrm>
            <a:off x="10762924" y="2021304"/>
            <a:ext cx="1053156" cy="14076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FE244EC-EC0C-BD59-09BC-15A35947241E}"/>
              </a:ext>
            </a:extLst>
          </p:cNvPr>
          <p:cNvSpPr txBox="1">
            <a:spLocks/>
          </p:cNvSpPr>
          <p:nvPr/>
        </p:nvSpPr>
        <p:spPr>
          <a:xfrm>
            <a:off x="346911" y="1209564"/>
            <a:ext cx="5565792" cy="435133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/>
              </a:rPr>
              <a:t>Used for low temperature cases/freezers</a:t>
            </a:r>
            <a:endParaRPr lang="en-US" dirty="0">
              <a:solidFill>
                <a:srgbClr val="7F7F7F"/>
              </a:solidFill>
              <a:latin typeface="Montserrat"/>
            </a:endParaRP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-20°F design supply fluid temperature. 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6°F design approach (R448a).</a:t>
            </a:r>
            <a:endParaRPr lang="en-US" b="1" dirty="0">
              <a:solidFill>
                <a:schemeClr val="bg1">
                  <a:lumMod val="50000"/>
                </a:schemeClr>
              </a:solidFill>
              <a:highlight>
                <a:srgbClr val="FFFF00"/>
              </a:highlight>
              <a:latin typeface="Montserrat" pitchFamily="2" charset="77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Ex. -20°F leaving fluid requires  -26°F suction temperature.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"/>
                <a:ea typeface="+mn-lt"/>
                <a:cs typeface="+mn-lt"/>
              </a:rPr>
              <a:t>Typical case temperature of   -2°F to -12°F </a:t>
            </a:r>
            <a:endParaRPr lang="en-US" dirty="0">
              <a:solidFill>
                <a:schemeClr val="bg1">
                  <a:lumMod val="50000"/>
                </a:schemeClr>
              </a:solidFill>
              <a:latin typeface="Montserrat"/>
            </a:endParaRPr>
          </a:p>
          <a:p>
            <a:r>
              <a:rPr lang="en-US" dirty="0">
                <a:solidFill>
                  <a:srgbClr val="0081C3"/>
                </a:solidFill>
                <a:latin typeface="Montserrat"/>
              </a:rPr>
              <a:t>Single Skid Size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WMT-SEC-CO2-1-10</a:t>
            </a:r>
            <a:endParaRPr lang="en-US" dirty="0">
              <a:solidFill>
                <a:schemeClr val="bg1">
                  <a:lumMod val="50000"/>
                </a:schemeClr>
              </a:solidFill>
              <a:latin typeface="Montserra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0E4FA0-D1DF-83FD-3B64-64A22EB89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43C8313-D426-A1BF-2EB9-448774D1B3D3}"/>
              </a:ext>
            </a:extLst>
          </p:cNvPr>
          <p:cNvSpPr/>
          <p:nvPr/>
        </p:nvSpPr>
        <p:spPr>
          <a:xfrm>
            <a:off x="6188814" y="3137679"/>
            <a:ext cx="435506" cy="42848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machine with pipes and tubes&#10;&#10;Description automatically generated with medium confidence">
            <a:extLst>
              <a:ext uri="{FF2B5EF4-FFF2-40B4-BE49-F238E27FC236}">
                <a16:creationId xmlns:a16="http://schemas.microsoft.com/office/drawing/2014/main" id="{A6563EAC-A847-7973-704D-93446ED77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501" y="1390491"/>
            <a:ext cx="5061703" cy="4351338"/>
          </a:xfrm>
          <a:prstGeom prst="rect">
            <a:avLst/>
          </a:prstGeom>
        </p:spPr>
      </p:pic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3D973416-BF56-B5F8-B119-5A59CC516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3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8FE89F9-8023-D469-3D71-8936606CCAD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8077201" cy="18349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Design Temperature, Flow and Capacity Range</a:t>
            </a: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2EF872-DFEC-29CD-93BB-884BE6B53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D49615F-B01C-867D-3E3F-E190B9E2B170}"/>
              </a:ext>
            </a:extLst>
          </p:cNvPr>
          <p:cNvSpPr/>
          <p:nvPr/>
        </p:nvSpPr>
        <p:spPr>
          <a:xfrm>
            <a:off x="10629917" y="2836912"/>
            <a:ext cx="1053156" cy="14076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2723E1-EE66-76B9-784E-C6F94B620C97}"/>
              </a:ext>
            </a:extLst>
          </p:cNvPr>
          <p:cNvSpPr/>
          <p:nvPr/>
        </p:nvSpPr>
        <p:spPr>
          <a:xfrm>
            <a:off x="10103339" y="4132846"/>
            <a:ext cx="1053156" cy="226065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47E290-181F-F3FA-4A2C-63203DC015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83" y="2587983"/>
            <a:ext cx="11118523" cy="1682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logo of a company&#10;&#10;Description automatically generated">
            <a:extLst>
              <a:ext uri="{FF2B5EF4-FFF2-40B4-BE49-F238E27FC236}">
                <a16:creationId xmlns:a16="http://schemas.microsoft.com/office/drawing/2014/main" id="{D7A6644B-07CA-C314-CBBA-6AC40917B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65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4D5A3A6-4844-70DB-F20C-9398505F402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7272867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Walmart is using beverage grade CO</a:t>
            </a:r>
            <a:r>
              <a:rPr lang="en-US" b="1" baseline="-25000" dirty="0">
                <a:solidFill>
                  <a:srgbClr val="0081C3"/>
                </a:solidFill>
                <a:latin typeface="Montserrat" pitchFamily="2" charset="77"/>
              </a:rPr>
              <a:t>2</a:t>
            </a:r>
            <a:endParaRPr lang="en-US" baseline="-25000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DE2D72-9283-A1A2-9A68-D8F969003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D363E8-83AB-DD31-75B6-6FC7A3C07D90}"/>
              </a:ext>
            </a:extLst>
          </p:cNvPr>
          <p:cNvSpPr txBox="1">
            <a:spLocks/>
          </p:cNvSpPr>
          <p:nvPr/>
        </p:nvSpPr>
        <p:spPr>
          <a:xfrm>
            <a:off x="838199" y="1854047"/>
            <a:ext cx="5745481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We have found that moisture content between refrigerant grade CO</a:t>
            </a:r>
            <a:r>
              <a:rPr lang="en-US" baseline="-25000" dirty="0">
                <a:solidFill>
                  <a:srgbClr val="0081C3"/>
                </a:solidFill>
                <a:latin typeface="Montserrat" pitchFamily="2" charset="77"/>
              </a:rPr>
              <a:t>2</a:t>
            </a:r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 and beverage grade CO</a:t>
            </a:r>
            <a:r>
              <a:rPr lang="en-US" baseline="-25000" dirty="0">
                <a:solidFill>
                  <a:srgbClr val="0081C3"/>
                </a:solidFill>
                <a:latin typeface="Montserrat" pitchFamily="2" charset="77"/>
              </a:rPr>
              <a:t>2</a:t>
            </a:r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 is </a:t>
            </a:r>
            <a:r>
              <a:rPr lang="en-US" b="1" dirty="0">
                <a:solidFill>
                  <a:srgbClr val="00B050"/>
                </a:solidFill>
                <a:latin typeface="Montserrat" pitchFamily="2" charset="77"/>
              </a:rPr>
              <a:t>negligible in the formation of carbonic acid</a:t>
            </a:r>
            <a:r>
              <a:rPr lang="en-US" dirty="0">
                <a:solidFill>
                  <a:srgbClr val="00B050"/>
                </a:solidFill>
                <a:latin typeface="Montserrat" pitchFamily="2" charset="77"/>
              </a:rPr>
              <a:t>. </a:t>
            </a:r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Typically, carbonic acid formation is due to a poorly evacuated system</a:t>
            </a:r>
            <a:br>
              <a:rPr lang="en-US" dirty="0">
                <a:solidFill>
                  <a:srgbClr val="0081C3"/>
                </a:solidFill>
                <a:latin typeface="Montserrat" pitchFamily="2" charset="77"/>
              </a:rPr>
            </a:b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Charging antacid drier and antacid drier in main line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18140F-2109-F956-474F-CDCCFF3BA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800734" y="1933539"/>
            <a:ext cx="5139472" cy="3600273"/>
          </a:xfrm>
          <a:prstGeom prst="rect">
            <a:avLst/>
          </a:prstGeom>
        </p:spPr>
      </p:pic>
      <p:pic>
        <p:nvPicPr>
          <p:cNvPr id="5" name="Picture 4" descr="A logo of a company&#10;&#10;Description automatically generated">
            <a:extLst>
              <a:ext uri="{FF2B5EF4-FFF2-40B4-BE49-F238E27FC236}">
                <a16:creationId xmlns:a16="http://schemas.microsoft.com/office/drawing/2014/main" id="{A5EBD38D-DC3A-CFEE-0360-7B8E78220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33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50606-9204-E648-F4E9-70F0DF442EFD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7272867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CO2 Pumps</a:t>
            </a:r>
            <a:endParaRPr lang="en-US" baseline="-25000" dirty="0">
              <a:solidFill>
                <a:srgbClr val="0081C3"/>
              </a:solidFill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B7E0E-1F05-03FA-9CEB-0A81AA99AFF7}"/>
              </a:ext>
            </a:extLst>
          </p:cNvPr>
          <p:cNvSpPr txBox="1">
            <a:spLocks/>
          </p:cNvSpPr>
          <p:nvPr/>
        </p:nvSpPr>
        <p:spPr>
          <a:xfrm>
            <a:off x="838200" y="1550459"/>
            <a:ext cx="918633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Utilize regenerative turbine pumps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Low NPSH requirement</a:t>
            </a:r>
            <a:br>
              <a:rPr lang="en-US" dirty="0">
                <a:solidFill>
                  <a:srgbClr val="0081C3"/>
                </a:solidFill>
                <a:latin typeface="Montserrat" pitchFamily="2" charset="77"/>
              </a:rPr>
            </a:b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Better at handling entrained vapor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CO2 pumps do not need oil due to a chrome oxide coating</a:t>
            </a:r>
          </a:p>
          <a:p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6B333E43-DD96-22B0-754F-A975CD0C4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74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83A22E8-B1DE-E113-B578-D554EB4F57B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7272867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Four individual brazed plate heat exchangers for capacity control</a:t>
            </a: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C0F266-C89B-C962-171B-F2021A1BA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434BFC-596C-1622-E8C2-B99806B08536}"/>
              </a:ext>
            </a:extLst>
          </p:cNvPr>
          <p:cNvSpPr txBox="1">
            <a:spLocks/>
          </p:cNvSpPr>
          <p:nvPr/>
        </p:nvSpPr>
        <p:spPr>
          <a:xfrm>
            <a:off x="1325217" y="2740025"/>
            <a:ext cx="4301067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Only two refrigerant circuit connections</a:t>
            </a: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Four EEVs per skid for turndown</a:t>
            </a: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Two dual valve EEV drivers</a:t>
            </a:r>
          </a:p>
        </p:txBody>
      </p:sp>
      <p:pic>
        <p:nvPicPr>
          <p:cNvPr id="6" name="Picture 5" descr="A computer generated image of a machine&#10;&#10;Description automatically generated">
            <a:extLst>
              <a:ext uri="{FF2B5EF4-FFF2-40B4-BE49-F238E27FC236}">
                <a16:creationId xmlns:a16="http://schemas.microsoft.com/office/drawing/2014/main" id="{546CE96C-3FB8-5DB1-584C-BF1D82C9F9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54830" y="1975644"/>
            <a:ext cx="5088869" cy="3965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46452CCE-12CF-459E-0F77-1CD642976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0072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5F15D-FD44-B2F9-DC68-8CF02A43BB5E}"/>
              </a:ext>
            </a:extLst>
          </p:cNvPr>
          <p:cNvSpPr txBox="1">
            <a:spLocks/>
          </p:cNvSpPr>
          <p:nvPr/>
        </p:nvSpPr>
        <p:spPr>
          <a:xfrm>
            <a:off x="838200" y="351613"/>
            <a:ext cx="7205134" cy="9281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Thermosiphon</a:t>
            </a:r>
            <a:endParaRPr lang="en-US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599FDA-7184-AC27-21C2-D24BACDD4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4302F32-9686-73D0-861C-C57A839DFCB0}"/>
              </a:ext>
            </a:extLst>
          </p:cNvPr>
          <p:cNvSpPr txBox="1">
            <a:spLocks/>
          </p:cNvSpPr>
          <p:nvPr/>
        </p:nvSpPr>
        <p:spPr>
          <a:xfrm>
            <a:off x="838200" y="1283409"/>
            <a:ext cx="5181600" cy="1922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/>
              </a:rPr>
              <a:t>Liquid vapor separator paired with HX’s that act as a thermosiphon.</a:t>
            </a: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4018FBDE-C897-CE5B-5474-D858A4001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pic>
        <p:nvPicPr>
          <p:cNvPr id="4" name="Picture 3" descr="A diagram of a liquid&#10;&#10;Description automatically generated">
            <a:extLst>
              <a:ext uri="{FF2B5EF4-FFF2-40B4-BE49-F238E27FC236}">
                <a16:creationId xmlns:a16="http://schemas.microsoft.com/office/drawing/2014/main" id="{F6A02C50-ECF5-27BB-0550-41BAE8B0F2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7306" y="1129986"/>
            <a:ext cx="4387431" cy="5270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B5014A-D524-0578-1BE4-44460D4CF27B}"/>
              </a:ext>
            </a:extLst>
          </p:cNvPr>
          <p:cNvSpPr txBox="1"/>
          <p:nvPr/>
        </p:nvSpPr>
        <p:spPr>
          <a:xfrm>
            <a:off x="6013093" y="2422859"/>
            <a:ext cx="8996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81C3"/>
                </a:solidFill>
              </a:rPr>
              <a:t>-26°F R448a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DFF19E-45E4-50A1-E799-7C88FAF6F696}"/>
              </a:ext>
            </a:extLst>
          </p:cNvPr>
          <p:cNvSpPr txBox="1"/>
          <p:nvPr/>
        </p:nvSpPr>
        <p:spPr>
          <a:xfrm>
            <a:off x="8299093" y="2422859"/>
            <a:ext cx="8996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81C3"/>
                </a:solidFill>
              </a:rPr>
              <a:t>-20°F CO</a:t>
            </a:r>
            <a:r>
              <a:rPr lang="en-US" baseline="-25000" dirty="0">
                <a:solidFill>
                  <a:srgbClr val="0081C3"/>
                </a:solidFill>
              </a:rPr>
              <a:t>2 </a:t>
            </a:r>
          </a:p>
        </p:txBody>
      </p:sp>
      <p:sp>
        <p:nvSpPr>
          <p:cNvPr id="10" name="Teardrop 9">
            <a:extLst>
              <a:ext uri="{FF2B5EF4-FFF2-40B4-BE49-F238E27FC236}">
                <a16:creationId xmlns:a16="http://schemas.microsoft.com/office/drawing/2014/main" id="{55EB7D48-0145-669E-5322-E43AD18B0B87}"/>
              </a:ext>
            </a:extLst>
          </p:cNvPr>
          <p:cNvSpPr/>
          <p:nvPr/>
        </p:nvSpPr>
        <p:spPr>
          <a:xfrm rot="18960000">
            <a:off x="7778425" y="3079871"/>
            <a:ext cx="100264" cy="110289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id="{9D035C95-EFD4-469B-6780-70CE5AA16B6E}"/>
              </a:ext>
            </a:extLst>
          </p:cNvPr>
          <p:cNvSpPr/>
          <p:nvPr/>
        </p:nvSpPr>
        <p:spPr>
          <a:xfrm rot="18960000">
            <a:off x="7988978" y="2929475"/>
            <a:ext cx="100264" cy="110289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9BF73FDB-E62F-3D62-1C32-8222191B496E}"/>
              </a:ext>
            </a:extLst>
          </p:cNvPr>
          <p:cNvSpPr/>
          <p:nvPr/>
        </p:nvSpPr>
        <p:spPr>
          <a:xfrm rot="18960000">
            <a:off x="7778424" y="2688843"/>
            <a:ext cx="100264" cy="110289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ardrop 15">
            <a:extLst>
              <a:ext uri="{FF2B5EF4-FFF2-40B4-BE49-F238E27FC236}">
                <a16:creationId xmlns:a16="http://schemas.microsoft.com/office/drawing/2014/main" id="{23EC944E-AB00-86A5-D4C2-E8ED863C43F7}"/>
              </a:ext>
            </a:extLst>
          </p:cNvPr>
          <p:cNvSpPr/>
          <p:nvPr/>
        </p:nvSpPr>
        <p:spPr>
          <a:xfrm rot="18960000">
            <a:off x="7988977" y="2428159"/>
            <a:ext cx="100264" cy="110289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0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F443F-E864-AFD3-2C31-E42B3873F154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5349241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Loss of Charge Design Features</a:t>
            </a:r>
            <a:endParaRPr lang="en-US" sz="3200" b="1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395D30-4287-08FD-DCF3-2B213B9F1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B249C62-C39E-BE2F-2F24-66BEBCF8B1AF}"/>
              </a:ext>
            </a:extLst>
          </p:cNvPr>
          <p:cNvSpPr txBox="1">
            <a:spLocks/>
          </p:cNvSpPr>
          <p:nvPr/>
        </p:nvSpPr>
        <p:spPr>
          <a:xfrm>
            <a:off x="838200" y="1854047"/>
            <a:ext cx="5512904" cy="435133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/>
              </a:rPr>
              <a:t>60 BAR Design </a:t>
            </a:r>
            <a:br>
              <a:rPr lang="en-US" dirty="0">
                <a:latin typeface="Montserrat" pitchFamily="2" charset="77"/>
              </a:rPr>
            </a:br>
            <a:r>
              <a:rPr lang="en-US" dirty="0">
                <a:solidFill>
                  <a:srgbClr val="0081C3"/>
                </a:solidFill>
                <a:latin typeface="Montserrat"/>
              </a:rPr>
              <a:t>(Currently 45 bar PRV)</a:t>
            </a:r>
          </a:p>
          <a:p>
            <a:r>
              <a:rPr lang="en-US" dirty="0">
                <a:solidFill>
                  <a:srgbClr val="0081C3"/>
                </a:solidFill>
                <a:latin typeface="Montserrat"/>
              </a:rPr>
              <a:t>ECU (Emergency Condensing Unit)</a:t>
            </a:r>
            <a:endParaRPr lang="en-US" dirty="0">
              <a:solidFill>
                <a:schemeClr val="bg1">
                  <a:lumMod val="50000"/>
                </a:schemeClr>
              </a:solidFill>
              <a:latin typeface="Montserrat"/>
            </a:endParaRP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Comes on at 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28 bar via Carel output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  <a:ea typeface="+mn-lt"/>
                <a:cs typeface="+mn-lt"/>
              </a:rPr>
              <a:t>Comes on at 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a typeface="+mn-lt"/>
                <a:cs typeface="+mn-lt"/>
              </a:rPr>
              <a:t>40 bar through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a typeface="+mn-lt"/>
                <a:cs typeface="+mn-lt"/>
              </a:rPr>
              <a:t> 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a typeface="+mn-lt"/>
                <a:cs typeface="+mn-lt"/>
              </a:rPr>
              <a:t>mechanical pressure switch</a:t>
            </a:r>
            <a:endParaRPr lang="en-US" sz="1800" b="1" dirty="0">
              <a:solidFill>
                <a:schemeClr val="bg1">
                  <a:lumMod val="50000"/>
                </a:schemeClr>
              </a:solidFill>
              <a:latin typeface="Montserrat"/>
            </a:endParaRP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Powered by UPS that is connected via </a:t>
            </a:r>
            <a:br>
              <a:rPr lang="en-US" sz="1800" dirty="0">
                <a:latin typeface="Montserrat" pitchFamily="2" charset="77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a 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230V power source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in the store. Batteries and Inverter located inside </a:t>
            </a:r>
            <a:br>
              <a:rPr lang="en-US" sz="1800" dirty="0">
                <a:latin typeface="Montserrat" pitchFamily="2" charset="77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the stores.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Factory charged and tested with </a:t>
            </a:r>
            <a:br>
              <a:rPr lang="en-US" sz="1800" dirty="0">
                <a:latin typeface="Montserrat" pitchFamily="2" charset="77"/>
              </a:rPr>
            </a:br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R448a</a:t>
            </a:r>
          </a:p>
        </p:txBody>
      </p:sp>
      <p:pic>
        <p:nvPicPr>
          <p:cNvPr id="7" name="Picture 6" descr="A machine with pipes and a glass cover&#10;&#10;Description automatically generated">
            <a:extLst>
              <a:ext uri="{FF2B5EF4-FFF2-40B4-BE49-F238E27FC236}">
                <a16:creationId xmlns:a16="http://schemas.microsoft.com/office/drawing/2014/main" id="{7BA00203-462E-C8CE-09B3-DF1EDEC14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104" y="1850140"/>
            <a:ext cx="5453451" cy="3815164"/>
          </a:xfrm>
          <a:prstGeom prst="rect">
            <a:avLst/>
          </a:prstGeom>
        </p:spPr>
      </p:pic>
      <p:pic>
        <p:nvPicPr>
          <p:cNvPr id="5" name="Picture 4" descr="A logo of a company&#10;&#10;Description automatically generated">
            <a:extLst>
              <a:ext uri="{FF2B5EF4-FFF2-40B4-BE49-F238E27FC236}">
                <a16:creationId xmlns:a16="http://schemas.microsoft.com/office/drawing/2014/main" id="{376E2E36-257F-410D-B106-133EEEA12D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3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chine with pipes and valves&#10;&#10;Description automatically generated">
            <a:extLst>
              <a:ext uri="{FF2B5EF4-FFF2-40B4-BE49-F238E27FC236}">
                <a16:creationId xmlns:a16="http://schemas.microsoft.com/office/drawing/2014/main" id="{4728EB30-5327-64EF-FEA7-ECDC8F7F0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263571-638B-E846-1557-43EC69C40035}"/>
              </a:ext>
            </a:extLst>
          </p:cNvPr>
          <p:cNvSpPr txBox="1"/>
          <p:nvPr/>
        </p:nvSpPr>
        <p:spPr>
          <a:xfrm>
            <a:off x="7206693" y="4377195"/>
            <a:ext cx="2685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Montserrat SemiBold" pitchFamily="2" charset="77"/>
              </a:rPr>
              <a:t>ANATOMY: CO</a:t>
            </a:r>
            <a:r>
              <a:rPr lang="en-US" sz="2400" b="1" baseline="-25000" dirty="0">
                <a:solidFill>
                  <a:schemeClr val="bg1"/>
                </a:solidFill>
                <a:latin typeface="Montserrat SemiBold" pitchFamily="2" charset="77"/>
              </a:rPr>
              <a:t>2</a:t>
            </a:r>
            <a:r>
              <a:rPr lang="en-US" sz="2400" b="1" dirty="0">
                <a:solidFill>
                  <a:schemeClr val="bg1"/>
                </a:solidFill>
                <a:latin typeface="Montserrat SemiBold" pitchFamily="2" charset="77"/>
              </a:rPr>
              <a:t> </a:t>
            </a:r>
          </a:p>
        </p:txBody>
      </p:sp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D60CA480-5D29-E563-AA21-078D2E39A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354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F84C8-C321-B9B3-C6E2-BE3C4FE224F3}"/>
              </a:ext>
            </a:extLst>
          </p:cNvPr>
          <p:cNvSpPr txBox="1">
            <a:spLocks/>
          </p:cNvSpPr>
          <p:nvPr/>
        </p:nvSpPr>
        <p:spPr>
          <a:xfrm>
            <a:off x="838200" y="351613"/>
            <a:ext cx="5554852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Flow Control</a:t>
            </a:r>
            <a:endParaRPr lang="en-US" sz="3200" b="1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EBFB96-5D26-54F7-C4C0-DE9B837A0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81068D-C7AC-4D57-E7F7-679E107112F0}"/>
              </a:ext>
            </a:extLst>
          </p:cNvPr>
          <p:cNvSpPr txBox="1">
            <a:spLocks/>
          </p:cNvSpPr>
          <p:nvPr/>
        </p:nvSpPr>
        <p:spPr>
          <a:xfrm>
            <a:off x="838200" y="1388994"/>
            <a:ext cx="9925373" cy="320625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/>
              </a:rPr>
              <a:t>Fixed speed pumps with VFDs for setting flow</a:t>
            </a:r>
            <a:endParaRPr lang="en-US" dirty="0">
              <a:latin typeface="Montserrat"/>
            </a:endParaRPr>
          </a:p>
          <a:p>
            <a:r>
              <a:rPr lang="en-US" dirty="0">
                <a:solidFill>
                  <a:srgbClr val="0081C3"/>
                </a:solidFill>
                <a:latin typeface="Montserrat"/>
              </a:rPr>
              <a:t>Fixed position bypass line mounted on the skid</a:t>
            </a:r>
          </a:p>
          <a:p>
            <a:r>
              <a:rPr lang="en-US" dirty="0">
                <a:solidFill>
                  <a:srgbClr val="0081C3"/>
                </a:solidFill>
                <a:latin typeface="Montserrat"/>
              </a:rPr>
              <a:t>2:1 overfeed rate</a:t>
            </a:r>
            <a:endParaRPr lang="en-US" dirty="0">
              <a:solidFill>
                <a:schemeClr val="bg1">
                  <a:lumMod val="50000"/>
                </a:schemeClr>
              </a:solidFill>
              <a:latin typeface="Montserrat"/>
            </a:endParaRP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1AEB2CDD-DF8F-C770-F74F-32767A0AC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pic>
        <p:nvPicPr>
          <p:cNvPr id="7" name="Picture 6" descr="A table with numbers and numbers&#10;&#10;Description automatically generated">
            <a:extLst>
              <a:ext uri="{FF2B5EF4-FFF2-40B4-BE49-F238E27FC236}">
                <a16:creationId xmlns:a16="http://schemas.microsoft.com/office/drawing/2014/main" id="{F4608A63-1810-FEEA-3F79-3DD97E0D7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300" y="3125204"/>
            <a:ext cx="890587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70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F84C8-C321-B9B3-C6E2-BE3C4FE224F3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6745357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Refrigerants</a:t>
            </a:r>
            <a:endParaRPr lang="en-US" baseline="-25000" dirty="0">
              <a:solidFill>
                <a:srgbClr val="0081C3"/>
              </a:solidFill>
              <a:latin typeface="Montserrat" pitchFamily="2" charset="77"/>
            </a:endParaRPr>
          </a:p>
          <a:p>
            <a:endParaRPr lang="en-US" sz="3200" b="1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EBFB96-5D26-54F7-C4C0-DE9B837A0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81068D-C7AC-4D57-E7F7-679E107112F0}"/>
              </a:ext>
            </a:extLst>
          </p:cNvPr>
          <p:cNvSpPr txBox="1">
            <a:spLocks/>
          </p:cNvSpPr>
          <p:nvPr/>
        </p:nvSpPr>
        <p:spPr>
          <a:xfrm>
            <a:off x="838199" y="1388995"/>
            <a:ext cx="10422835" cy="204000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/>
              </a:rPr>
              <a:t>Designed for </a:t>
            </a:r>
            <a:r>
              <a:rPr lang="en-US" b="1" dirty="0">
                <a:solidFill>
                  <a:srgbClr val="0081C3"/>
                </a:solidFill>
                <a:latin typeface="Montserrat"/>
              </a:rPr>
              <a:t>R448a</a:t>
            </a:r>
            <a:r>
              <a:rPr lang="en-US" dirty="0">
                <a:solidFill>
                  <a:srgbClr val="0081C3"/>
                </a:solidFill>
                <a:latin typeface="Montserrat"/>
              </a:rPr>
              <a:t>, but compatible with R404a/R407a at reduced performance</a:t>
            </a:r>
          </a:p>
          <a:p>
            <a:r>
              <a:rPr lang="en-US" dirty="0">
                <a:solidFill>
                  <a:srgbClr val="0081C3"/>
                </a:solidFill>
                <a:latin typeface="Montserrat"/>
              </a:rPr>
              <a:t>We are Wind and Snow Certified for the continental US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Wind speeds up to 175 mph and snow loads up to 100 </a:t>
            </a:r>
            <a:r>
              <a:rPr lang="en-US" sz="2000" err="1">
                <a:solidFill>
                  <a:schemeClr val="bg1">
                    <a:lumMod val="50000"/>
                  </a:schemeClr>
                </a:solidFill>
                <a:latin typeface="Montserrat"/>
              </a:rPr>
              <a:t>psf</a:t>
            </a:r>
            <a:endParaRPr lang="en-US" sz="200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141218-BF59-A3BD-A20D-4CE137040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419" y="3660477"/>
            <a:ext cx="5479808" cy="22584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8FA954F-D1A7-B313-CD52-71AA7C1C96AA}"/>
              </a:ext>
            </a:extLst>
          </p:cNvPr>
          <p:cNvSpPr txBox="1"/>
          <p:nvPr/>
        </p:nvSpPr>
        <p:spPr>
          <a:xfrm>
            <a:off x="3476407" y="4360368"/>
            <a:ext cx="1155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R448a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3CD9A9-81B1-D9DC-CCFD-81D2912C964A}"/>
              </a:ext>
            </a:extLst>
          </p:cNvPr>
          <p:cNvSpPr txBox="1"/>
          <p:nvPr/>
        </p:nvSpPr>
        <p:spPr>
          <a:xfrm>
            <a:off x="5184804" y="4361190"/>
            <a:ext cx="1155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R404a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CAEC61-E0DE-1B23-C1EA-BF96A1EE444D}"/>
              </a:ext>
            </a:extLst>
          </p:cNvPr>
          <p:cNvSpPr txBox="1"/>
          <p:nvPr/>
        </p:nvSpPr>
        <p:spPr>
          <a:xfrm>
            <a:off x="7129909" y="4370344"/>
            <a:ext cx="1155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R407a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ED6BFA66-3485-4DAD-A604-4D51B301C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412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25114E-BF31-4555-E34D-D3F697558F46}"/>
              </a:ext>
            </a:extLst>
          </p:cNvPr>
          <p:cNvSpPr txBox="1"/>
          <p:nvPr/>
        </p:nvSpPr>
        <p:spPr>
          <a:xfrm>
            <a:off x="2705947" y="2864739"/>
            <a:ext cx="6780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END OF APPLICATION: CO</a:t>
            </a:r>
            <a:r>
              <a:rPr lang="en-US" sz="3600" b="1" baseline="-25000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2</a:t>
            </a:r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 </a:t>
            </a:r>
          </a:p>
        </p:txBody>
      </p:sp>
      <p:pic>
        <p:nvPicPr>
          <p:cNvPr id="2" name="Picture 1" descr="A logo of a company&#10;&#10;Description automatically generated">
            <a:extLst>
              <a:ext uri="{FF2B5EF4-FFF2-40B4-BE49-F238E27FC236}">
                <a16:creationId xmlns:a16="http://schemas.microsoft.com/office/drawing/2014/main" id="{2E172D41-A7AE-6DFB-1160-E20E7AE7B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9923" y="4472043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154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BF6B33-173E-8106-A090-F26C0F5682D3}"/>
              </a:ext>
            </a:extLst>
          </p:cNvPr>
          <p:cNvSpPr txBox="1"/>
          <p:nvPr/>
        </p:nvSpPr>
        <p:spPr>
          <a:xfrm>
            <a:off x="3443044" y="4335631"/>
            <a:ext cx="5305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CONTROLS: CO</a:t>
            </a:r>
            <a:r>
              <a:rPr lang="en-US" sz="3600" b="1" baseline="-25000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2</a:t>
            </a:r>
          </a:p>
        </p:txBody>
      </p:sp>
      <p:pic>
        <p:nvPicPr>
          <p:cNvPr id="2" name="Picture 1" descr="A logo of a company&#10;&#10;Description automatically generated">
            <a:extLst>
              <a:ext uri="{FF2B5EF4-FFF2-40B4-BE49-F238E27FC236}">
                <a16:creationId xmlns:a16="http://schemas.microsoft.com/office/drawing/2014/main" id="{80EBF6C9-3B23-684F-EAB8-7B203E846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1227" y="1339299"/>
            <a:ext cx="3202202" cy="208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353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electronic device with a display&#10;&#10;Description automatically generated">
            <a:extLst>
              <a:ext uri="{FF2B5EF4-FFF2-40B4-BE49-F238E27FC236}">
                <a16:creationId xmlns:a16="http://schemas.microsoft.com/office/drawing/2014/main" id="{2ED059F0-72A5-EE69-4BD9-3038C64B6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173" y="1235413"/>
            <a:ext cx="3664429" cy="22226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DCABD3-D9C7-8A99-2A81-D47B17A8D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D547F01-B42E-4887-58AF-034206526623}"/>
              </a:ext>
            </a:extLst>
          </p:cNvPr>
          <p:cNvSpPr txBox="1">
            <a:spLocks/>
          </p:cNvSpPr>
          <p:nvPr/>
        </p:nvSpPr>
        <p:spPr>
          <a:xfrm>
            <a:off x="243405" y="3543226"/>
            <a:ext cx="4759580" cy="129266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0081C3"/>
                </a:solidFill>
                <a:latin typeface="Montserrat" pitchFamily="2" charset="77"/>
              </a:rPr>
              <a:t>Digital Inputs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marL="457200" lvl="1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Enable Switch</a:t>
            </a:r>
          </a:p>
          <a:p>
            <a:pPr marL="457200" lvl="1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Pump VFD Fail (per pump)</a:t>
            </a:r>
          </a:p>
          <a:p>
            <a:pPr marL="457200" lvl="1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Separator Level Switches - 15%, 35%, 85%</a:t>
            </a:r>
          </a:p>
          <a:p>
            <a:pPr marL="457200" lvl="1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Separator High Pressure Switch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DF1DC99-1DA1-B2FE-B763-9B16A4042AEA}"/>
              </a:ext>
            </a:extLst>
          </p:cNvPr>
          <p:cNvSpPr txBox="1">
            <a:spLocks/>
          </p:cNvSpPr>
          <p:nvPr/>
        </p:nvSpPr>
        <p:spPr>
          <a:xfrm>
            <a:off x="4734961" y="3753868"/>
            <a:ext cx="3932452" cy="19652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81C3"/>
                </a:solidFill>
                <a:latin typeface="Montserrat" pitchFamily="2" charset="77"/>
              </a:rPr>
              <a:t>Outputs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Pump VFD Enable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EEV Enable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Auxiliary Condensing Unit Command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Pump Speed 0-10V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EE492257-E1BE-2D4B-03B6-2A3C67D64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pic>
        <p:nvPicPr>
          <p:cNvPr id="11" name="Picture 10" descr="A close-up of a machine&#10;&#10;Description automatically generated">
            <a:extLst>
              <a:ext uri="{FF2B5EF4-FFF2-40B4-BE49-F238E27FC236}">
                <a16:creationId xmlns:a16="http://schemas.microsoft.com/office/drawing/2014/main" id="{385921C4-3079-E433-F989-4B9A6161F7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2805" y="1707299"/>
            <a:ext cx="1432913" cy="1432913"/>
          </a:xfrm>
          <a:prstGeom prst="rect">
            <a:avLst/>
          </a:prstGeom>
        </p:spPr>
      </p:pic>
      <p:pic>
        <p:nvPicPr>
          <p:cNvPr id="12" name="Picture 11" descr="A close-up of a machine&#10;&#10;Description automatically generated">
            <a:extLst>
              <a:ext uri="{FF2B5EF4-FFF2-40B4-BE49-F238E27FC236}">
                <a16:creationId xmlns:a16="http://schemas.microsoft.com/office/drawing/2014/main" id="{E46D8F6D-F6E4-0E18-BA36-E5B8D439A9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0458" y="1707299"/>
            <a:ext cx="1432913" cy="14329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9975065-518F-18A1-2AD2-E748E4FA00F1}"/>
              </a:ext>
            </a:extLst>
          </p:cNvPr>
          <p:cNvSpPr txBox="1"/>
          <p:nvPr/>
        </p:nvSpPr>
        <p:spPr>
          <a:xfrm>
            <a:off x="243404" y="5157052"/>
            <a:ext cx="462590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1C3"/>
                </a:solidFill>
                <a:latin typeface="Montserrat" pitchFamily="2" charset="77"/>
              </a:rPr>
              <a:t>Analog Inputs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lvl="1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Separator Pressure</a:t>
            </a:r>
          </a:p>
          <a:p>
            <a:pPr lvl="1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Pump Discharge Pressure</a:t>
            </a:r>
          </a:p>
          <a:p>
            <a:pPr lvl="1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Return/Inlet Fluid Temperature</a:t>
            </a:r>
          </a:p>
          <a:p>
            <a:pPr lvl="1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Supply/Outlet Fluid Temperature</a:t>
            </a: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58AF98-AC46-F45E-E6F1-62F9B9CD2EBB}"/>
              </a:ext>
            </a:extLst>
          </p:cNvPr>
          <p:cNvSpPr txBox="1"/>
          <p:nvPr/>
        </p:nvSpPr>
        <p:spPr>
          <a:xfrm>
            <a:off x="7793099" y="3753868"/>
            <a:ext cx="3664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1C3"/>
                </a:solidFill>
                <a:latin typeface="Montserrat" pitchFamily="2" charset="77"/>
              </a:rPr>
              <a:t>Analog Inputs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lvl="1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Rack-side Suction Pressure and Temperature</a:t>
            </a:r>
            <a:endParaRPr lang="en-US" sz="1600" dirty="0"/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6B2885DD-9FD0-83A3-6855-D36B36B7CCE5}"/>
              </a:ext>
            </a:extLst>
          </p:cNvPr>
          <p:cNvCxnSpPr>
            <a:stCxn id="11" idx="0"/>
          </p:cNvCxnSpPr>
          <p:nvPr/>
        </p:nvCxnSpPr>
        <p:spPr>
          <a:xfrm rot="16200000" flipV="1">
            <a:off x="6147001" y="-1454962"/>
            <a:ext cx="12700" cy="6324522"/>
          </a:xfrm>
          <a:prstGeom prst="bentConnector4">
            <a:avLst>
              <a:gd name="adj1" fmla="val 3633961"/>
              <a:gd name="adj2" fmla="val 100129"/>
            </a:avLst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A0238BA-D9F8-C899-2E0B-32E9F1E297F7}"/>
              </a:ext>
            </a:extLst>
          </p:cNvPr>
          <p:cNvCxnSpPr>
            <a:stCxn id="12" idx="0"/>
          </p:cNvCxnSpPr>
          <p:nvPr/>
        </p:nvCxnSpPr>
        <p:spPr>
          <a:xfrm flipH="1" flipV="1">
            <a:off x="8236914" y="1235413"/>
            <a:ext cx="1" cy="471886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E7F33AC-D3B2-BE51-F71B-AD8530480200}"/>
              </a:ext>
            </a:extLst>
          </p:cNvPr>
          <p:cNvSpPr txBox="1"/>
          <p:nvPr/>
        </p:nvSpPr>
        <p:spPr>
          <a:xfrm>
            <a:off x="382493" y="727471"/>
            <a:ext cx="169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BACnet/IP to Store Network or Supervisor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F89240-DBAC-F449-1AD5-3CFC6E84AEC8}"/>
              </a:ext>
            </a:extLst>
          </p:cNvPr>
          <p:cNvCxnSpPr>
            <a:cxnSpLocks/>
          </p:cNvCxnSpPr>
          <p:nvPr/>
        </p:nvCxnSpPr>
        <p:spPr>
          <a:xfrm flipV="1">
            <a:off x="2432649" y="1115973"/>
            <a:ext cx="0" cy="638691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CFB81EC-ADC6-3A56-BCAD-44DFA43C7C9B}"/>
              </a:ext>
            </a:extLst>
          </p:cNvPr>
          <p:cNvSpPr txBox="1"/>
          <p:nvPr/>
        </p:nvSpPr>
        <p:spPr>
          <a:xfrm>
            <a:off x="2035812" y="2988666"/>
            <a:ext cx="2635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Carel CpCO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425DBF-6CD4-38F1-FBA2-1DE9D7AEEEA9}"/>
              </a:ext>
            </a:extLst>
          </p:cNvPr>
          <p:cNvSpPr txBox="1"/>
          <p:nvPr/>
        </p:nvSpPr>
        <p:spPr>
          <a:xfrm>
            <a:off x="7793099" y="3199308"/>
            <a:ext cx="2635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Emerson EXD-SH2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8738C46-4800-09A1-223D-0E0EAA9407F8}"/>
              </a:ext>
            </a:extLst>
          </p:cNvPr>
          <p:cNvSpPr txBox="1"/>
          <p:nvPr/>
        </p:nvSpPr>
        <p:spPr>
          <a:xfrm>
            <a:off x="4869308" y="1381765"/>
            <a:ext cx="26357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Modbus RTU – RS485</a:t>
            </a:r>
          </a:p>
          <a:p>
            <a:r>
              <a:rPr lang="en-US" dirty="0"/>
              <a:t>&lt;-EEV Position</a:t>
            </a:r>
          </a:p>
          <a:p>
            <a:r>
              <a:rPr lang="en-US" dirty="0"/>
              <a:t>&lt;- Pressure</a:t>
            </a:r>
          </a:p>
          <a:p>
            <a:r>
              <a:rPr lang="en-US" dirty="0"/>
              <a:t>&lt;- Temperature</a:t>
            </a:r>
          </a:p>
          <a:p>
            <a:r>
              <a:rPr lang="en-US" dirty="0"/>
              <a:t>&lt;- SST</a:t>
            </a:r>
          </a:p>
          <a:p>
            <a:r>
              <a:rPr lang="en-US" dirty="0"/>
              <a:t>&lt;- Superheat</a:t>
            </a:r>
          </a:p>
          <a:p>
            <a:r>
              <a:rPr lang="en-US" dirty="0"/>
              <a:t>Superheat Setpoint-&gt;</a:t>
            </a:r>
          </a:p>
        </p:txBody>
      </p:sp>
    </p:spTree>
    <p:extLst>
      <p:ext uri="{BB962C8B-B14F-4D97-AF65-F5344CB8AC3E}">
        <p14:creationId xmlns:p14="http://schemas.microsoft.com/office/powerpoint/2010/main" val="6824209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AAD2D73-EF06-946C-80D9-34F64B4AF037}"/>
              </a:ext>
            </a:extLst>
          </p:cNvPr>
          <p:cNvSpPr txBox="1">
            <a:spLocks/>
          </p:cNvSpPr>
          <p:nvPr/>
        </p:nvSpPr>
        <p:spPr>
          <a:xfrm>
            <a:off x="838200" y="351613"/>
            <a:ext cx="7696200" cy="74905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/>
              </a:rPr>
              <a:t>Menu Navigation </a:t>
            </a:r>
            <a:r>
              <a:rPr lang="en-US" sz="3200" dirty="0">
                <a:solidFill>
                  <a:srgbClr val="0081C3"/>
                </a:solidFill>
                <a:ea typeface="+mj-lt"/>
                <a:cs typeface="+mj-lt"/>
              </a:rPr>
              <a:t>[1.0]</a:t>
            </a:r>
            <a:endParaRPr lang="en-US" sz="1600" b="1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21C945-98CE-28BB-4027-88E2C5FB3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A8E5CFA-72BE-CE17-C430-964345904A01}"/>
              </a:ext>
            </a:extLst>
          </p:cNvPr>
          <p:cNvSpPr txBox="1">
            <a:spLocks/>
          </p:cNvSpPr>
          <p:nvPr/>
        </p:nvSpPr>
        <p:spPr>
          <a:xfrm>
            <a:off x="838200" y="1550459"/>
            <a:ext cx="5520560" cy="13503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Quick Menu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Power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Pump Variables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Evaporator Variables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Controller info</a:t>
            </a: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8FA89DA7-D21D-D85E-0B4B-E6D8ED35A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1714" y="3018639"/>
            <a:ext cx="6232682" cy="331735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81B8298-2689-AEA9-928A-CE11C78083F5}"/>
              </a:ext>
            </a:extLst>
          </p:cNvPr>
          <p:cNvSpPr/>
          <p:nvPr/>
        </p:nvSpPr>
        <p:spPr>
          <a:xfrm>
            <a:off x="5097517" y="1937596"/>
            <a:ext cx="220717" cy="36075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EF3B35CF-A51C-40F3-C6A6-6A718BF3E9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B0C1DC-7668-EE67-0133-BB8FC4F3ED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880" y="2383527"/>
            <a:ext cx="910380" cy="4031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9B534F-6622-AE8F-4FAF-534F98E806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527" y="2817088"/>
            <a:ext cx="871930" cy="4031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068F9B-61A0-9D9A-4897-EFA130457C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527" y="3250649"/>
            <a:ext cx="871930" cy="4003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ADA25D-2892-CBE3-F8A6-681699EBF4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880" y="1963868"/>
            <a:ext cx="902401" cy="40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249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C09338F-6590-AE9A-63E6-F12D1B66FE8E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8106103" cy="74905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/>
              </a:rPr>
              <a:t>Menu Navigation</a:t>
            </a:r>
            <a:r>
              <a:rPr lang="en-US" sz="4400" b="1" dirty="0">
                <a:solidFill>
                  <a:srgbClr val="0081C3"/>
                </a:solidFill>
                <a:latin typeface="Montserrat"/>
              </a:rPr>
              <a:t> </a:t>
            </a:r>
            <a:r>
              <a:rPr lang="en-US" sz="3200" dirty="0">
                <a:solidFill>
                  <a:srgbClr val="0081C3"/>
                </a:solidFill>
                <a:ea typeface="+mj-lt"/>
                <a:cs typeface="+mj-lt"/>
              </a:rPr>
              <a:t>[1.1]</a:t>
            </a:r>
            <a:endParaRPr lang="en-US" sz="1600" b="1" dirty="0">
              <a:solidFill>
                <a:srgbClr val="0081C3"/>
              </a:solidFill>
              <a:latin typeface="Montserra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291B00-B021-58E3-EE24-2AC49AA5E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DD33D80-810C-FD49-6F8A-7F17CADB9683}"/>
              </a:ext>
            </a:extLst>
          </p:cNvPr>
          <p:cNvSpPr txBox="1">
            <a:spLocks/>
          </p:cNvSpPr>
          <p:nvPr/>
        </p:nvSpPr>
        <p:spPr>
          <a:xfrm>
            <a:off x="838200" y="1550458"/>
            <a:ext cx="4627179" cy="180234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Main Menu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Pump Parameters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Evaporator Parameters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Unit Configuration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Settings</a:t>
            </a:r>
          </a:p>
          <a:p>
            <a:pPr lvl="1"/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  <a:p>
            <a:pPr lvl="1"/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pic>
        <p:nvPicPr>
          <p:cNvPr id="7" name="Picture 6" descr="A screenshot of a computer menu&#10;&#10;Description automatically generated">
            <a:extLst>
              <a:ext uri="{FF2B5EF4-FFF2-40B4-BE49-F238E27FC236}">
                <a16:creationId xmlns:a16="http://schemas.microsoft.com/office/drawing/2014/main" id="{9FD6DFA4-E45D-20C3-4F13-FAF2D5EF9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709" y="1688751"/>
            <a:ext cx="4715510" cy="4105275"/>
          </a:xfrm>
          <a:prstGeom prst="rect">
            <a:avLst/>
          </a:prstGeom>
        </p:spPr>
      </p:pic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D47970E3-DE02-E1DB-1424-D87604EB8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02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76067ED-6AD8-D7F7-EDC3-F6CEC146AF5B}"/>
              </a:ext>
            </a:extLst>
          </p:cNvPr>
          <p:cNvSpPr txBox="1">
            <a:spLocks/>
          </p:cNvSpPr>
          <p:nvPr/>
        </p:nvSpPr>
        <p:spPr>
          <a:xfrm>
            <a:off x="838200" y="351613"/>
            <a:ext cx="7696200" cy="74905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/>
              </a:rPr>
              <a:t>Menu Navigation </a:t>
            </a:r>
            <a:r>
              <a:rPr lang="en-US" sz="3200" dirty="0">
                <a:solidFill>
                  <a:srgbClr val="0081C3"/>
                </a:solidFill>
                <a:ea typeface="+mj-lt"/>
                <a:cs typeface="+mj-lt"/>
              </a:rPr>
              <a:t>[1.2]</a:t>
            </a:r>
            <a:endParaRPr lang="en-US" sz="1600" b="1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B4E3C6-8CF2-66B0-2C39-4FCED4C14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824D81-E1B4-1A55-D0CB-D29022FA452F}"/>
              </a:ext>
            </a:extLst>
          </p:cNvPr>
          <p:cNvSpPr txBox="1">
            <a:spLocks/>
          </p:cNvSpPr>
          <p:nvPr/>
        </p:nvSpPr>
        <p:spPr>
          <a:xfrm>
            <a:off x="838200" y="1550458"/>
            <a:ext cx="4267199" cy="488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Unit Configuration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  <a:p>
            <a:pPr lvl="1"/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pic>
        <p:nvPicPr>
          <p:cNvPr id="7" name="Picture 6" descr="A screenshot of a computer menu&#10;&#10;Description automatically generated">
            <a:extLst>
              <a:ext uri="{FF2B5EF4-FFF2-40B4-BE49-F238E27FC236}">
                <a16:creationId xmlns:a16="http://schemas.microsoft.com/office/drawing/2014/main" id="{1D9E2772-C958-740E-FEFC-604BE5C98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062" y="2316692"/>
            <a:ext cx="4048125" cy="2990850"/>
          </a:xfrm>
          <a:prstGeom prst="rect">
            <a:avLst/>
          </a:prstGeom>
        </p:spPr>
      </p:pic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0A4BA0C6-5D61-AE63-49E8-7BA6A62EC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8187" y="2165516"/>
            <a:ext cx="6831898" cy="3151745"/>
          </a:xfrm>
          <a:prstGeom prst="rect">
            <a:avLst/>
          </a:prstGeom>
        </p:spPr>
      </p:pic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B49AFB6F-0F1E-2670-6607-861B25F7A8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3C5F0C-1EB8-9BCC-80EB-541A7696CE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5248" y="2915367"/>
            <a:ext cx="4139092" cy="203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515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76067ED-6AD8-D7F7-EDC3-F6CEC146AF5B}"/>
              </a:ext>
            </a:extLst>
          </p:cNvPr>
          <p:cNvSpPr txBox="1">
            <a:spLocks/>
          </p:cNvSpPr>
          <p:nvPr/>
        </p:nvSpPr>
        <p:spPr>
          <a:xfrm>
            <a:off x="838200" y="351613"/>
            <a:ext cx="7696200" cy="74905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/>
              </a:rPr>
              <a:t>Menu Navigation </a:t>
            </a:r>
            <a:r>
              <a:rPr lang="en-US" sz="3200" dirty="0">
                <a:solidFill>
                  <a:srgbClr val="0081C3"/>
                </a:solidFill>
                <a:ea typeface="+mj-lt"/>
                <a:cs typeface="+mj-lt"/>
              </a:rPr>
              <a:t>[1.3]</a:t>
            </a:r>
            <a:endParaRPr lang="en-US" sz="1600" b="1" dirty="0">
              <a:solidFill>
                <a:srgbClr val="0081C3"/>
              </a:solidFill>
              <a:ea typeface="+mj-lt"/>
              <a:cs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B4E3C6-8CF2-66B0-2C39-4FCED4C14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824D81-E1B4-1A55-D0CB-D29022FA452F}"/>
              </a:ext>
            </a:extLst>
          </p:cNvPr>
          <p:cNvSpPr txBox="1">
            <a:spLocks/>
          </p:cNvSpPr>
          <p:nvPr/>
        </p:nvSpPr>
        <p:spPr>
          <a:xfrm>
            <a:off x="838200" y="1550458"/>
            <a:ext cx="6139543" cy="488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0081C3"/>
                </a:solidFill>
                <a:latin typeface="Montserrat" pitchFamily="2" charset="77"/>
              </a:rPr>
              <a:t>Login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User: 0001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Can view all screens but can only make changes to setpoints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Service: 0002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Can change all setpoints, parameters, comms settings, but not deep level configuration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Manufacturer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Can change all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81C3"/>
                </a:solidFill>
                <a:latin typeface="Montserrat" pitchFamily="2" charset="77"/>
              </a:rPr>
              <a:t>Controller will tell you what level is required if you aren’t logged in at or above that level</a:t>
            </a:r>
          </a:p>
          <a:p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  <a:p>
            <a:pPr lvl="1"/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B49AFB6F-0F1E-2670-6607-861B25F7A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AF0460-F422-370C-CA96-52F4BB9367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843" y="1550458"/>
            <a:ext cx="4679284" cy="22486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75AEACB-D9D4-7EE7-0856-29175784F8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6178" y="3994760"/>
            <a:ext cx="4179949" cy="202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937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A2B3D8C-B11E-65CE-9B5C-B03EA73845DE}"/>
              </a:ext>
            </a:extLst>
          </p:cNvPr>
          <p:cNvSpPr txBox="1">
            <a:spLocks/>
          </p:cNvSpPr>
          <p:nvPr/>
        </p:nvSpPr>
        <p:spPr>
          <a:xfrm>
            <a:off x="838200" y="351613"/>
            <a:ext cx="8187489" cy="74905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/>
              </a:rPr>
              <a:t>Sequence of Operation </a:t>
            </a:r>
            <a:r>
              <a:rPr lang="en-US" sz="3200" dirty="0">
                <a:solidFill>
                  <a:srgbClr val="0081C3"/>
                </a:solidFill>
                <a:ea typeface="+mj-lt"/>
                <a:cs typeface="+mj-lt"/>
              </a:rPr>
              <a:t>[1.0]</a:t>
            </a:r>
            <a:endParaRPr lang="en-US" sz="3200" baseline="-25000" dirty="0">
              <a:solidFill>
                <a:srgbClr val="0081C3"/>
              </a:solidFill>
              <a:ea typeface="+mj-lt"/>
              <a:cs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57E816-98C9-F411-5B6C-FE3016A15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3532510-269E-04C6-9E48-2578D64B5D27}"/>
              </a:ext>
            </a:extLst>
          </p:cNvPr>
          <p:cNvSpPr txBox="1">
            <a:spLocks/>
          </p:cNvSpPr>
          <p:nvPr/>
        </p:nvSpPr>
        <p:spPr>
          <a:xfrm>
            <a:off x="838200" y="1550458"/>
            <a:ext cx="10764004" cy="23173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Pump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marL="457200" lvl="1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The following MUST be true to enable pump operation: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Enabled by switch AND controller keypad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Proof of compressor operation via rack suction pressure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At least one (1) pump VFD must be powered and in a non-fault state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CO2 Liquid-Vapor Separator (LVS) Pressure and Level criteria satisfied</a:t>
            </a:r>
          </a:p>
          <a:p>
            <a:pPr lvl="1"/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DA9C9BC-6F35-0DB3-F5F4-67C629B2DB80}"/>
              </a:ext>
            </a:extLst>
          </p:cNvPr>
          <p:cNvSpPr txBox="1">
            <a:spLocks/>
          </p:cNvSpPr>
          <p:nvPr/>
        </p:nvSpPr>
        <p:spPr>
          <a:xfrm>
            <a:off x="838200" y="3919749"/>
            <a:ext cx="10764004" cy="18862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High rack-side suction pressure is indicative of a disabled rack</a:t>
            </a:r>
          </a:p>
          <a:p>
            <a:pPr lvl="2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Cut-out (SST = 0°F) and Cut-in (SST = -5°F)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Rack side suction pressure is read via communications with the EEV controller. Total comm loss or failure of all four suction transducers will disable refrigeration. </a:t>
            </a:r>
          </a:p>
          <a:p>
            <a:pPr lvl="1"/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6DCBDCC1-73E7-CFD6-B400-062D1E426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7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61C0921-21AF-9A32-8238-B8B49259E185}"/>
              </a:ext>
            </a:extLst>
          </p:cNvPr>
          <p:cNvSpPr txBox="1">
            <a:spLocks/>
          </p:cNvSpPr>
          <p:nvPr/>
        </p:nvSpPr>
        <p:spPr>
          <a:xfrm>
            <a:off x="838200" y="351613"/>
            <a:ext cx="5943600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Overview:</a:t>
            </a:r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 CO</a:t>
            </a:r>
            <a:r>
              <a:rPr lang="en-US" baseline="-25000" dirty="0">
                <a:solidFill>
                  <a:srgbClr val="0081C3"/>
                </a:solidFill>
                <a:latin typeface="Montserrat" pitchFamily="2" charset="77"/>
              </a:rPr>
              <a:t>2</a:t>
            </a:r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 P&amp;ID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B3928B-679F-6695-4851-37A2D8073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89600C-0F59-CBDB-CE44-2C8339E199BA}"/>
              </a:ext>
            </a:extLst>
          </p:cNvPr>
          <p:cNvSpPr/>
          <p:nvPr/>
        </p:nvSpPr>
        <p:spPr>
          <a:xfrm>
            <a:off x="10722292" y="1020304"/>
            <a:ext cx="196981" cy="54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2352F6E4-8277-E347-A39E-8658FFC3F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pic>
        <p:nvPicPr>
          <p:cNvPr id="2" name="Picture 1" descr="A diagram of a guitar&#10;&#10;Description automatically generated">
            <a:extLst>
              <a:ext uri="{FF2B5EF4-FFF2-40B4-BE49-F238E27FC236}">
                <a16:creationId xmlns:a16="http://schemas.microsoft.com/office/drawing/2014/main" id="{EA86D193-5519-F72B-C660-0D3CB30393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75" b="566"/>
          <a:stretch/>
        </p:blipFill>
        <p:spPr>
          <a:xfrm>
            <a:off x="1108504" y="1102894"/>
            <a:ext cx="9530181" cy="539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964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7595F4F-78A0-59B7-C081-65659769CE57}"/>
              </a:ext>
            </a:extLst>
          </p:cNvPr>
          <p:cNvSpPr txBox="1">
            <a:spLocks/>
          </p:cNvSpPr>
          <p:nvPr/>
        </p:nvSpPr>
        <p:spPr>
          <a:xfrm>
            <a:off x="838199" y="351612"/>
            <a:ext cx="8844188" cy="119884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/>
              </a:rPr>
              <a:t>Sequence of Operation </a:t>
            </a:r>
            <a:r>
              <a:rPr lang="en-US" sz="3200" dirty="0">
                <a:solidFill>
                  <a:srgbClr val="0081C3"/>
                </a:solidFill>
                <a:ea typeface="+mj-lt"/>
                <a:cs typeface="+mj-lt"/>
              </a:rPr>
              <a:t>[1.1]</a:t>
            </a:r>
            <a:endParaRPr lang="en-US" sz="1600" b="1" dirty="0">
              <a:solidFill>
                <a:srgbClr val="0081C3"/>
              </a:solidFill>
              <a:latin typeface="Montserra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85B39A-798A-D5FE-93A4-20AD10531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9FCFEB-AC51-710A-4664-F6E6974CE613}"/>
              </a:ext>
            </a:extLst>
          </p:cNvPr>
          <p:cNvSpPr txBox="1">
            <a:spLocks/>
          </p:cNvSpPr>
          <p:nvPr/>
        </p:nvSpPr>
        <p:spPr>
          <a:xfrm>
            <a:off x="838200" y="1550457"/>
            <a:ext cx="10764004" cy="476625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Pump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marL="457200" lvl="1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Separator Pressure</a:t>
            </a:r>
          </a:p>
          <a:p>
            <a:pPr lvl="2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Pump disabled &lt; Low Separator Pressure (LVP) Cut-out (150psig), enabled &gt; Cut-in (160psig)</a:t>
            </a:r>
            <a:br>
              <a:rPr lang="en-US" b="1" dirty="0">
                <a:latin typeface="Montserrat SemiBold" pitchFamily="2" charset="77"/>
              </a:rPr>
            </a:b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Pump disabled if Separator pressure &gt; High Pressure cut-out (325psig), enabled &lt; cut-in (300psig)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Separator Liquid Level</a:t>
            </a:r>
          </a:p>
          <a:p>
            <a:pPr lvl="2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Pump disabled if liquid level </a:t>
            </a:r>
            <a:r>
              <a:rPr lang="en-US" b="1" dirty="0">
                <a:solidFill>
                  <a:srgbClr val="0070C0"/>
                </a:solidFill>
                <a:latin typeface="Montserrat SemiBold" pitchFamily="2" charset="77"/>
              </a:rPr>
              <a:t>&lt; 15% for 5 minutes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. </a:t>
            </a:r>
            <a:b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</a:b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Re-enable when liquid level exceeds 15%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Pump Rotation</a:t>
            </a:r>
          </a:p>
          <a:p>
            <a:pPr lvl="2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Proof is determined by differential between Separator pressure and pump discharge pressure</a:t>
            </a:r>
          </a:p>
          <a:p>
            <a:pPr lvl="2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Will alarm and rotate to lag pump after 30 seconds without flow</a:t>
            </a:r>
          </a:p>
          <a:p>
            <a:pPr lvl="2"/>
            <a:r>
              <a:rPr lang="en-US" b="1" dirty="0">
                <a:solidFill>
                  <a:srgbClr val="0070C0"/>
                </a:solidFill>
                <a:latin typeface="Montserrat SemiBold" pitchFamily="2" charset="77"/>
              </a:rPr>
              <a:t>Rotate lead/lag weekly</a:t>
            </a:r>
          </a:p>
          <a:p>
            <a:pPr lvl="1"/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14201282-CA30-F898-C56A-A462B916D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627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7C705F0-74D6-87E8-8AE5-7500B4B100CF}"/>
              </a:ext>
            </a:extLst>
          </p:cNvPr>
          <p:cNvSpPr txBox="1">
            <a:spLocks/>
          </p:cNvSpPr>
          <p:nvPr/>
        </p:nvSpPr>
        <p:spPr>
          <a:xfrm>
            <a:off x="838199" y="351612"/>
            <a:ext cx="8844188" cy="119884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/>
              </a:rPr>
              <a:t>Sequence of Operation </a:t>
            </a:r>
            <a:r>
              <a:rPr lang="en-US" sz="3200" dirty="0">
                <a:solidFill>
                  <a:srgbClr val="0081C3"/>
                </a:solidFill>
                <a:ea typeface="+mj-lt"/>
                <a:cs typeface="+mj-lt"/>
              </a:rPr>
              <a:t>[1.2]</a:t>
            </a:r>
            <a:endParaRPr lang="en-US" sz="1600" baseline="-25000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B08228-28CD-CE59-A1D2-1F948A091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F277FF-B76E-45B8-5E58-C6BCF6D25251}"/>
              </a:ext>
            </a:extLst>
          </p:cNvPr>
          <p:cNvSpPr txBox="1">
            <a:spLocks/>
          </p:cNvSpPr>
          <p:nvPr/>
        </p:nvSpPr>
        <p:spPr>
          <a:xfrm>
            <a:off x="838200" y="1550459"/>
            <a:ext cx="10764004" cy="402002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Refrigeration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marL="457200" lvl="1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The following must be true to enable refrigerant circuit operation: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Enabled by switch AND controller keypad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Proof of compressor operation via rack suction pressure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LVS pressure criteria satisfied</a:t>
            </a:r>
            <a:b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</a:br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  <a:p>
            <a:pPr marL="457200" lvl="1" indent="0">
              <a:buNone/>
            </a:pPr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pic>
        <p:nvPicPr>
          <p:cNvPr id="5" name="Picture 4" descr="A logo of a company&#10;&#10;Description automatically generated">
            <a:extLst>
              <a:ext uri="{FF2B5EF4-FFF2-40B4-BE49-F238E27FC236}">
                <a16:creationId xmlns:a16="http://schemas.microsoft.com/office/drawing/2014/main" id="{FEF11D44-9C03-6BED-60F7-34FD2A255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395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D839B8A-BF38-2194-5F53-1F7E1E2F2143}"/>
              </a:ext>
            </a:extLst>
          </p:cNvPr>
          <p:cNvSpPr txBox="1">
            <a:spLocks/>
          </p:cNvSpPr>
          <p:nvPr/>
        </p:nvSpPr>
        <p:spPr>
          <a:xfrm>
            <a:off x="838199" y="351612"/>
            <a:ext cx="8844188" cy="119884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/>
              </a:rPr>
              <a:t>Sequence of Operation </a:t>
            </a:r>
            <a:r>
              <a:rPr lang="en-US" sz="3200" dirty="0">
                <a:solidFill>
                  <a:srgbClr val="0081C3"/>
                </a:solidFill>
                <a:ea typeface="+mj-lt"/>
                <a:cs typeface="+mj-lt"/>
              </a:rPr>
              <a:t>[1.3]</a:t>
            </a:r>
            <a:endParaRPr lang="en-US" sz="1600" baseline="-25000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1378BF-1A2D-977A-4F6F-B0A5879D8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CD6726D-1607-9672-E228-9932D0606ECB}"/>
              </a:ext>
            </a:extLst>
          </p:cNvPr>
          <p:cNvSpPr txBox="1">
            <a:spLocks/>
          </p:cNvSpPr>
          <p:nvPr/>
        </p:nvSpPr>
        <p:spPr>
          <a:xfrm>
            <a:off x="838200" y="1550459"/>
            <a:ext cx="10764004" cy="493442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Staging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lvl="1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EEV 1a will stage to maintain saturation temperature in the Separator within a 4</a:t>
            </a:r>
            <a:r>
              <a:rPr lang="en-US" sz="2000" b="1" baseline="30000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o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F band centered on the Separator saturation temperature setpoint.</a:t>
            </a:r>
          </a:p>
          <a:p>
            <a:pPr lvl="1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Enable additional circuit if all active EEVs are at </a:t>
            </a:r>
            <a:r>
              <a:rPr lang="en-US" sz="2000" b="1" dirty="0">
                <a:solidFill>
                  <a:srgbClr val="0070C0"/>
                </a:solidFill>
                <a:latin typeface="Montserrat SemiBold"/>
              </a:rPr>
              <a:t>least 95% open </a:t>
            </a: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SemiBold"/>
              </a:rPr>
              <a:t>for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Montserrat SemiBold"/>
              </a:rPr>
              <a:t>30 seconds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.</a:t>
            </a:r>
          </a:p>
          <a:p>
            <a:pPr lvl="1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Disable one circuit if all currently active EEVs are </a:t>
            </a:r>
            <a:r>
              <a:rPr lang="en-US" sz="2000" b="1" dirty="0">
                <a:solidFill>
                  <a:srgbClr val="0070C0"/>
                </a:solidFill>
                <a:latin typeface="Montserrat SemiBold"/>
              </a:rPr>
              <a:t>less than 50% open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 for </a:t>
            </a:r>
            <a:br>
              <a:rPr lang="en-US" sz="2000" b="1" dirty="0">
                <a:latin typeface="Montserrat SemiBold" pitchFamily="2" charset="77"/>
              </a:rPr>
            </a:br>
            <a:r>
              <a:rPr lang="en-US" sz="2000" b="1" dirty="0">
                <a:solidFill>
                  <a:srgbClr val="0070C0"/>
                </a:solidFill>
                <a:latin typeface="Montserrat SemiBold"/>
              </a:rPr>
              <a:t>30 seconds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.</a:t>
            </a:r>
          </a:p>
          <a:p>
            <a:pPr lvl="1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Interstage delay timer required between EEV/superheat based staging activity. ALL circuits will be disabled if the LVS saturation temp falls below the LVS saturation temperature setpoint, minus the differential to stop (2</a:t>
            </a:r>
            <a:r>
              <a:rPr lang="en-US" sz="2000" b="1" baseline="30000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o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F).</a:t>
            </a:r>
          </a:p>
          <a:p>
            <a:pPr lvl="1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An EEV is unavailable due to communications, sensor, or value motor fault, the next available circuit will be utilized.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D54FBE82-83F5-CAF7-4C74-9448228E6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244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E570413-0274-3B7D-0216-FC071177E6A2}"/>
              </a:ext>
            </a:extLst>
          </p:cNvPr>
          <p:cNvSpPr txBox="1">
            <a:spLocks/>
          </p:cNvSpPr>
          <p:nvPr/>
        </p:nvSpPr>
        <p:spPr>
          <a:xfrm>
            <a:off x="838199" y="351612"/>
            <a:ext cx="8844188" cy="119884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/>
              </a:rPr>
              <a:t>Emergency Condensing Unit</a:t>
            </a:r>
            <a:endParaRPr lang="en-US" sz="1600" baseline="-25000" dirty="0">
              <a:solidFill>
                <a:srgbClr val="0081C3"/>
              </a:solidFill>
              <a:latin typeface="Montserra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BE32B1-3522-24C2-A7F6-57F62FD80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F1266EC-FD33-EBE7-962B-3BA587CEF469}"/>
              </a:ext>
            </a:extLst>
          </p:cNvPr>
          <p:cNvSpPr txBox="1">
            <a:spLocks/>
          </p:cNvSpPr>
          <p:nvPr/>
        </p:nvSpPr>
        <p:spPr>
          <a:xfrm>
            <a:off x="838200" y="1550459"/>
            <a:ext cx="10764004" cy="49344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Enable: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lvl="1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Via pressure switch if the Separator pressure reaches 40 bar</a:t>
            </a:r>
          </a:p>
          <a:p>
            <a:pPr lvl="1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Manually via the controller display (to aid in charging)</a:t>
            </a:r>
          </a:p>
          <a:p>
            <a:pPr lvl="1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Automatically (via controller) if separator pressure exceeds 28 bar</a:t>
            </a: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7C28122C-D9BF-CCD7-75F6-A46EF2E3F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384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7C705F0-74D6-87E8-8AE5-7500B4B100CF}"/>
              </a:ext>
            </a:extLst>
          </p:cNvPr>
          <p:cNvSpPr txBox="1">
            <a:spLocks/>
          </p:cNvSpPr>
          <p:nvPr/>
        </p:nvSpPr>
        <p:spPr>
          <a:xfrm>
            <a:off x="838199" y="351612"/>
            <a:ext cx="8844188" cy="11988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Alarms</a:t>
            </a:r>
            <a:endParaRPr lang="en-US" sz="1600" baseline="-25000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B08228-28CD-CE59-A1D2-1F948A091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F277FF-B76E-45B8-5E58-C6BCF6D25251}"/>
              </a:ext>
            </a:extLst>
          </p:cNvPr>
          <p:cNvSpPr txBox="1">
            <a:spLocks/>
          </p:cNvSpPr>
          <p:nvPr/>
        </p:nvSpPr>
        <p:spPr>
          <a:xfrm>
            <a:off x="838200" y="1550458"/>
            <a:ext cx="6076950" cy="466288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Automatic Reset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lvl="1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Sensor Failures</a:t>
            </a:r>
          </a:p>
          <a:p>
            <a:pPr lvl="2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Separator Pressure</a:t>
            </a:r>
          </a:p>
          <a:p>
            <a:pPr lvl="2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Pump Discharge Pressure</a:t>
            </a:r>
          </a:p>
          <a:p>
            <a:pPr lvl="2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Supply/Outlet Temperature</a:t>
            </a:r>
          </a:p>
          <a:p>
            <a:pPr lvl="2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EEV Controller Suction Pressure and Temperature</a:t>
            </a:r>
          </a:p>
          <a:p>
            <a:pPr lvl="1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EEV Controller Offline</a:t>
            </a:r>
          </a:p>
          <a:p>
            <a:pPr lvl="1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/>
              </a:rPr>
              <a:t>Pump VFD Fault</a:t>
            </a:r>
            <a:endParaRPr lang="en-US" sz="1800" dirty="0">
              <a:solidFill>
                <a:schemeClr val="bg1">
                  <a:lumMod val="50000"/>
                </a:schemeClr>
              </a:solidFill>
              <a:latin typeface="Montserrat SemiBold"/>
              <a:cs typeface="Arial"/>
            </a:endParaRPr>
          </a:p>
          <a:p>
            <a:pPr lvl="1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/>
                <a:cs typeface="Arial"/>
              </a:rPr>
              <a:t>Pump flow (per pump, 30 seconds of no flow)</a:t>
            </a:r>
            <a:endParaRPr lang="en-US" sz="1800" dirty="0">
              <a:solidFill>
                <a:schemeClr val="bg1">
                  <a:lumMod val="50000"/>
                </a:schemeClr>
              </a:solidFill>
              <a:latin typeface="Montserrat SemiBold"/>
              <a:cs typeface="Arial"/>
            </a:endParaRPr>
          </a:p>
          <a:p>
            <a:pPr lvl="1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/>
                <a:cs typeface="Arial"/>
              </a:rPr>
              <a:t>Separator Level (&gt;85%, &lt;35%, &lt;15%)</a:t>
            </a:r>
            <a:endParaRPr lang="en-US" sz="1800" dirty="0">
              <a:solidFill>
                <a:schemeClr val="bg1">
                  <a:lumMod val="50000"/>
                </a:schemeClr>
              </a:solidFill>
              <a:latin typeface="Montserrat SemiBold"/>
              <a:cs typeface="Arial"/>
            </a:endParaRPr>
          </a:p>
          <a:p>
            <a:pPr lvl="1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/>
                <a:cs typeface="Arial"/>
              </a:rPr>
              <a:t>High supply temperature</a:t>
            </a:r>
            <a:endParaRPr lang="en-US" sz="1800" dirty="0">
              <a:solidFill>
                <a:schemeClr val="bg1">
                  <a:lumMod val="50000"/>
                </a:schemeClr>
              </a:solidFill>
              <a:latin typeface="Montserrat SemiBold"/>
              <a:cs typeface="Arial"/>
            </a:endParaRPr>
          </a:p>
          <a:p>
            <a:pPr lvl="1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/>
                <a:cs typeface="Arial"/>
              </a:rPr>
              <a:t>Separator Pressure (high or low)</a:t>
            </a:r>
            <a:endParaRPr lang="en-US" sz="1800" dirty="0">
              <a:solidFill>
                <a:schemeClr val="bg1">
                  <a:lumMod val="50000"/>
                </a:schemeClr>
              </a:solidFill>
              <a:latin typeface="Montserrat SemiBold"/>
              <a:cs typeface="Arial"/>
            </a:endParaRPr>
          </a:p>
          <a:p>
            <a:pPr lvl="1"/>
            <a:r>
              <a:rPr lang="en-US" sz="1800" b="1">
                <a:solidFill>
                  <a:schemeClr val="bg1">
                    <a:lumMod val="50000"/>
                  </a:schemeClr>
                </a:solidFill>
                <a:latin typeface="Montserrat SemiBold"/>
                <a:cs typeface="Arial"/>
              </a:rPr>
              <a:t>Low Superheat</a:t>
            </a:r>
            <a:endParaRPr lang="en-US">
              <a:solidFill>
                <a:schemeClr val="bg1">
                  <a:lumMod val="50000"/>
                </a:schemeClr>
              </a:solidFill>
              <a:latin typeface="Montserrat SemiBold"/>
              <a:cs typeface="Arial"/>
            </a:endParaRPr>
          </a:p>
          <a:p>
            <a:pPr lvl="1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Montserrat SemiBold"/>
                <a:cs typeface="Arial"/>
              </a:rPr>
              <a:t>Rack Disabled (high suction pressure)</a:t>
            </a:r>
            <a:endParaRPr lang="en-US" dirty="0">
              <a:solidFill>
                <a:schemeClr val="bg1">
                  <a:lumMod val="50000"/>
                </a:schemeClr>
              </a:solidFill>
              <a:latin typeface="Montserrat SemiBold"/>
            </a:endParaRPr>
          </a:p>
          <a:p>
            <a:pPr marL="0" indent="0">
              <a:buNone/>
            </a:pPr>
            <a:endParaRPr lang="en-US" dirty="0">
              <a:solidFill>
                <a:srgbClr val="0081C3"/>
              </a:solidFill>
              <a:latin typeface="Montserrat"/>
            </a:endParaRPr>
          </a:p>
          <a:p>
            <a:pPr marL="914400" lvl="1" indent="-457200">
              <a:buFont typeface="Aptos Display" panose="02110004020202020204"/>
              <a:buAutoNum type="arabicPeriod"/>
            </a:pPr>
            <a:endParaRPr lang="en-US" sz="1600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  <a:p>
            <a:pPr marL="0" indent="0">
              <a:buNone/>
            </a:pPr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F84865A4-6A51-BA35-0993-9786C05F8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E24E7F-72C2-6213-C270-B598C9839A09}"/>
              </a:ext>
            </a:extLst>
          </p:cNvPr>
          <p:cNvSpPr txBox="1"/>
          <p:nvPr/>
        </p:nvSpPr>
        <p:spPr>
          <a:xfrm>
            <a:off x="6343650" y="1546655"/>
            <a:ext cx="5258554" cy="19466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srgbClr val="0081C3"/>
                </a:solidFill>
                <a:latin typeface="Montserrat"/>
                <a:cs typeface="Segoe UI"/>
              </a:rPr>
              <a:t>User Reset</a:t>
            </a:r>
            <a:endParaRPr lang="en-US" sz="2800">
              <a:solidFill>
                <a:srgbClr val="000000"/>
              </a:solidFill>
              <a:latin typeface="Montserrat"/>
              <a:cs typeface="Segoe UI"/>
            </a:endParaRPr>
          </a:p>
          <a:p>
            <a:pPr marL="742950" lvl="1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/>
                <a:cs typeface="Arial"/>
              </a:rPr>
              <a:t>Freeze (low suction pressure)</a:t>
            </a:r>
            <a:endParaRPr lang="en-US">
              <a:solidFill>
                <a:schemeClr val="bg1">
                  <a:lumMod val="50000"/>
                </a:schemeClr>
              </a:solidFill>
              <a:latin typeface="Montserrat SemiBold"/>
              <a:cs typeface="Arial"/>
            </a:endParaRPr>
          </a:p>
          <a:p>
            <a:pPr marL="742950" lvl="1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 SemiBold"/>
                <a:cs typeface="Arial"/>
              </a:rPr>
              <a:t>Pump flow (general, 5 minutes of no flow)</a:t>
            </a:r>
            <a:endParaRPr lang="en-US">
              <a:solidFill>
                <a:schemeClr val="bg1">
                  <a:lumMod val="50000"/>
                </a:schemeClr>
              </a:solidFill>
              <a:latin typeface="Montserrat SemiBold"/>
            </a:endParaRPr>
          </a:p>
          <a:p>
            <a:pPr marL="742950" lvl="1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bg1">
                  <a:lumMod val="50000"/>
                </a:schemeClr>
              </a:solidFill>
              <a:latin typeface="Montserrat SemiBold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864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7C705F0-74D6-87E8-8AE5-7500B4B100CF}"/>
              </a:ext>
            </a:extLst>
          </p:cNvPr>
          <p:cNvSpPr txBox="1">
            <a:spLocks/>
          </p:cNvSpPr>
          <p:nvPr/>
        </p:nvSpPr>
        <p:spPr>
          <a:xfrm>
            <a:off x="838199" y="351612"/>
            <a:ext cx="8844188" cy="11988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Setting Flow</a:t>
            </a:r>
            <a:endParaRPr lang="en-US" sz="1600" baseline="-25000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B08228-28CD-CE59-A1D2-1F948A091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F277FF-B76E-45B8-5E58-C6BCF6D25251}"/>
              </a:ext>
            </a:extLst>
          </p:cNvPr>
          <p:cNvSpPr txBox="1">
            <a:spLocks/>
          </p:cNvSpPr>
          <p:nvPr/>
        </p:nvSpPr>
        <p:spPr>
          <a:xfrm>
            <a:off x="838200" y="1550458"/>
            <a:ext cx="5595257" cy="466288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0081C3"/>
                </a:solidFill>
                <a:latin typeface="Montserrat"/>
              </a:rPr>
              <a:t>Automatic Flow Setting Routine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</a:rPr>
              <a:t>Start with warm cases/walk-ins, close bypass and force all loads "On"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</a:rPr>
              <a:t>Navigate to Flow Set screen, enter design MBH of the cases tied to secondary skid, and change "Start" to "Yes". </a:t>
            </a: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</a:rPr>
              <a:t>Controller will start at minimum speed and slowly increase. Wait for "Start" to go from "Yes" to "No". </a:t>
            </a: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</a:rPr>
              <a:t>Set bypass valve to the position noted on the screen (turns from "Closed")</a:t>
            </a:r>
          </a:p>
          <a:p>
            <a:pPr marL="514350" indent="-514350">
              <a:buFont typeface="+mj-lt"/>
              <a:buAutoNum type="arabicPeriod"/>
            </a:pPr>
            <a:endParaRPr lang="en-US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b="1" dirty="0">
              <a:solidFill>
                <a:schemeClr val="bg1">
                  <a:lumMod val="50000"/>
                </a:schemeClr>
              </a:solidFill>
              <a:latin typeface="Montserrat SemiBold" pitchFamily="2" charset="77"/>
            </a:endParaRPr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F84865A4-6A51-BA35-0993-9786C05F8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  <p:pic>
        <p:nvPicPr>
          <p:cNvPr id="2" name="Picture 1" descr="A screen shot of a blue screen&#10;&#10;Description automatically generated">
            <a:extLst>
              <a:ext uri="{FF2B5EF4-FFF2-40B4-BE49-F238E27FC236}">
                <a16:creationId xmlns:a16="http://schemas.microsoft.com/office/drawing/2014/main" id="{7048D59B-A0A2-083E-E623-E351835C0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978" y="1554330"/>
            <a:ext cx="501015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7159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4F35D3-1317-C845-D9B8-11F6D5BC847F}"/>
              </a:ext>
            </a:extLst>
          </p:cNvPr>
          <p:cNvSpPr txBox="1"/>
          <p:nvPr/>
        </p:nvSpPr>
        <p:spPr>
          <a:xfrm>
            <a:off x="2603704" y="2864739"/>
            <a:ext cx="6984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END OF CONTROLS: CO</a:t>
            </a:r>
            <a:r>
              <a:rPr lang="en-US" sz="3600" b="1" baseline="-25000" dirty="0">
                <a:solidFill>
                  <a:schemeClr val="bg1">
                    <a:lumMod val="50000"/>
                  </a:schemeClr>
                </a:solidFill>
                <a:latin typeface="Montserrat SemiBold" pitchFamily="2" charset="77"/>
              </a:rPr>
              <a:t>2</a:t>
            </a:r>
          </a:p>
        </p:txBody>
      </p:sp>
      <p:pic>
        <p:nvPicPr>
          <p:cNvPr id="4" name="Picture 3" descr="A logo of a company&#10;&#10;Description automatically generated">
            <a:extLst>
              <a:ext uri="{FF2B5EF4-FFF2-40B4-BE49-F238E27FC236}">
                <a16:creationId xmlns:a16="http://schemas.microsoft.com/office/drawing/2014/main" id="{09714CB6-7794-1829-1688-7C5EFC980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9922" y="4472043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30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D14F418-2C05-FEA0-292B-5927F52F6A4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7272867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Mounting &amp; Installation</a:t>
            </a: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0E4FA0-D1DF-83FD-3B64-64A22EB89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FE244EC-EC0C-BD59-09BC-15A35947241E}"/>
              </a:ext>
            </a:extLst>
          </p:cNvPr>
          <p:cNvSpPr txBox="1">
            <a:spLocks/>
          </p:cNvSpPr>
          <p:nvPr/>
        </p:nvSpPr>
        <p:spPr>
          <a:xfrm>
            <a:off x="838200" y="1550459"/>
            <a:ext cx="5322376" cy="435133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Full perimeter curb support recommended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Stainless Steel removeable catch pan provided 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¾” connection one side only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Flat construction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Lifting lugs installed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DBB0636-1913-7C23-AA71-26A527682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1188721"/>
            <a:ext cx="5480871" cy="4713076"/>
          </a:xfrm>
          <a:prstGeom prst="rect">
            <a:avLst/>
          </a:prstGeom>
        </p:spPr>
      </p:pic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EA0D0C6F-785F-627A-D854-37C3021F20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62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622D67-285D-D497-0759-5E4A83E02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208" y="906077"/>
            <a:ext cx="5102506" cy="56003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30347B-15B7-E970-44AB-5FEA9D6EC815}"/>
              </a:ext>
            </a:extLst>
          </p:cNvPr>
          <p:cNvSpPr txBox="1">
            <a:spLocks/>
          </p:cNvSpPr>
          <p:nvPr/>
        </p:nvSpPr>
        <p:spPr>
          <a:xfrm>
            <a:off x="838200" y="351613"/>
            <a:ext cx="5554852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Piping</a:t>
            </a:r>
            <a:endParaRPr lang="en-US" sz="3200" b="1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539744-4859-7E5A-16E2-DE173C65A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CB59FF-FAC0-65DE-2C2D-209FE7C4934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K65 XHP Copper-Iron alloy piping</a:t>
            </a:r>
            <a:br>
              <a:rPr lang="en-US" b="1">
                <a:solidFill>
                  <a:srgbClr val="0081C3"/>
                </a:solidFill>
                <a:latin typeface="Montserrat" pitchFamily="2" charset="77"/>
              </a:rPr>
            </a:br>
            <a:endParaRPr lang="en-US" b="1">
              <a:solidFill>
                <a:srgbClr val="0081C3"/>
              </a:solidFill>
              <a:latin typeface="Montserrat" pitchFamily="2" charset="77"/>
            </a:endParaRPr>
          </a:p>
          <a:p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ODS Connections </a:t>
            </a:r>
            <a:br>
              <a:rPr lang="en-US" b="1">
                <a:solidFill>
                  <a:srgbClr val="0081C3"/>
                </a:solidFill>
                <a:latin typeface="Montserrat" pitchFamily="2" charset="77"/>
              </a:rPr>
            </a:br>
            <a:endParaRPr lang="en-US" b="1">
              <a:solidFill>
                <a:srgbClr val="0081C3"/>
              </a:solidFill>
              <a:latin typeface="Montserrat" pitchFamily="2" charset="77"/>
            </a:endParaRPr>
          </a:p>
          <a:p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2” Armaflex</a:t>
            </a:r>
            <a:r>
              <a:rPr lang="en-US" b="1" baseline="30000">
                <a:solidFill>
                  <a:srgbClr val="0081C3"/>
                </a:solidFill>
                <a:latin typeface="Montserrat" pitchFamily="2" charset="77"/>
              </a:rPr>
              <a:t>™</a:t>
            </a:r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 insulation </a:t>
            </a:r>
            <a:br>
              <a:rPr lang="en-US" b="1">
                <a:solidFill>
                  <a:srgbClr val="0081C3"/>
                </a:solidFill>
                <a:latin typeface="Montserrat" pitchFamily="2" charset="77"/>
              </a:rPr>
            </a:br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on CO</a:t>
            </a:r>
            <a:r>
              <a:rPr lang="en-US" b="1" baseline="-25000">
                <a:solidFill>
                  <a:srgbClr val="0081C3"/>
                </a:solidFill>
                <a:latin typeface="Montserrat" pitchFamily="2" charset="77"/>
              </a:rPr>
              <a:t>2</a:t>
            </a:r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 piping</a:t>
            </a:r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79D3908B-57E3-053F-842A-10F01C79F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1063" y="6240463"/>
            <a:ext cx="5619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51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E3BEE7BB-879F-1425-7A48-0BCAB494E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268" y="853440"/>
            <a:ext cx="6020532" cy="485656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8FE89F9-8023-D469-3D71-8936606CCAD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7272867" cy="74905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0081C3"/>
                </a:solidFill>
                <a:latin typeface="Montserrat"/>
              </a:rPr>
              <a:t>Power and Control</a:t>
            </a: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2EF872-DFEC-29CD-93BB-884BE6B53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3309674-EAF3-20F3-3D06-469E62B6E232}"/>
              </a:ext>
            </a:extLst>
          </p:cNvPr>
          <p:cNvSpPr txBox="1">
            <a:spLocks/>
          </p:cNvSpPr>
          <p:nvPr/>
        </p:nvSpPr>
        <p:spPr>
          <a:xfrm>
            <a:off x="838199" y="1602494"/>
            <a:ext cx="5181600" cy="46093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Control Enclosure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All low voltage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(24V)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External indicator lights</a:t>
            </a:r>
          </a:p>
          <a:p>
            <a:pPr lvl="1"/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Carel</a:t>
            </a:r>
            <a:r>
              <a:rPr lang="en-US" baseline="300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™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, Emerson</a:t>
            </a:r>
            <a:r>
              <a:rPr lang="en-US" baseline="300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™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 EXD, UPS, etc.</a:t>
            </a:r>
            <a:b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</a:br>
            <a:endParaRPr lang="en-US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r>
              <a:rPr lang="en-US" dirty="0">
                <a:solidFill>
                  <a:srgbClr val="0081C3"/>
                </a:solidFill>
                <a:latin typeface="Montserrat" pitchFamily="2" charset="77"/>
              </a:rPr>
              <a:t>Power Enclosure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Anything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greater than 24V 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Power entry, transformers, panel heater, VFD, etc.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External disconnect provided</a:t>
            </a:r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12489CC3-D457-6BCE-89A8-8E774B57D6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98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F94BF7-B40B-9687-4D74-1407CBE51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2234" y="6205385"/>
            <a:ext cx="549970" cy="36032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4D5A3A6-4844-70DB-F20C-9398505F402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7272867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0081C3"/>
                </a:solidFill>
                <a:latin typeface="Montserrat" pitchFamily="2" charset="77"/>
              </a:rPr>
              <a:t>Liquid Vapor Separator</a:t>
            </a:r>
            <a:endParaRPr lang="en-US">
              <a:solidFill>
                <a:srgbClr val="0081C3"/>
              </a:solidFill>
              <a:latin typeface="Montserrat" pitchFamily="2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B3684CC-45FF-9DBF-BE9A-14EBC8B32A90}"/>
              </a:ext>
            </a:extLst>
          </p:cNvPr>
          <p:cNvSpPr txBox="1">
            <a:spLocks/>
          </p:cNvSpPr>
          <p:nvPr/>
        </p:nvSpPr>
        <p:spPr>
          <a:xfrm>
            <a:off x="838199" y="1741715"/>
            <a:ext cx="5162007" cy="446367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081C3"/>
                </a:solidFill>
                <a:latin typeface="Montserrat" pitchFamily="2" charset="77"/>
              </a:rPr>
              <a:t>Thermosiphon function</a:t>
            </a:r>
          </a:p>
          <a:p>
            <a:r>
              <a:rPr lang="en-US" sz="2400" b="1">
                <a:solidFill>
                  <a:srgbClr val="0081C3"/>
                </a:solidFill>
                <a:latin typeface="Montserrat" pitchFamily="2" charset="77"/>
              </a:rPr>
              <a:t>Liquid level switches 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</a:pPr>
            <a:r>
              <a:rPr lang="en-US" sz="2400" b="1">
                <a:solidFill>
                  <a:srgbClr val="0081C3"/>
                </a:solidFill>
                <a:latin typeface="Montserrat" pitchFamily="2" charset="77"/>
              </a:rPr>
              <a:t>	</a:t>
            </a:r>
            <a:r>
              <a:rPr lang="en-US" sz="240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15, 35, and 85%</a:t>
            </a:r>
          </a:p>
          <a:p>
            <a:r>
              <a:rPr lang="en-US" sz="2400" b="1">
                <a:solidFill>
                  <a:srgbClr val="0081C3"/>
                </a:solidFill>
                <a:latin typeface="Montserrat" pitchFamily="2" charset="77"/>
              </a:rPr>
              <a:t>Sight glasses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</a:pPr>
            <a:r>
              <a:rPr lang="en-US" sz="2400" b="1">
                <a:solidFill>
                  <a:srgbClr val="0081C3"/>
                </a:solidFill>
                <a:latin typeface="Montserrat" pitchFamily="2" charset="77"/>
              </a:rPr>
              <a:t>	</a:t>
            </a:r>
            <a:r>
              <a:rPr lang="en-US" sz="240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15, 50 and 85% </a:t>
            </a:r>
          </a:p>
          <a:p>
            <a:r>
              <a:rPr lang="en-US" sz="2400" b="1">
                <a:solidFill>
                  <a:srgbClr val="0081C3"/>
                </a:solidFill>
                <a:latin typeface="Montserrat" pitchFamily="2" charset="77"/>
              </a:rPr>
              <a:t>Pressure control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</a:pPr>
            <a:r>
              <a:rPr lang="en-US" sz="2400" err="1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Carel</a:t>
            </a:r>
            <a:r>
              <a:rPr lang="en-US" sz="2000" baseline="3000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 ™</a:t>
            </a:r>
            <a:r>
              <a:rPr lang="en-US" sz="240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 pressure transducer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</a:pPr>
            <a:r>
              <a:rPr lang="en-US" sz="240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Danfoss</a:t>
            </a:r>
            <a:r>
              <a:rPr lang="en-US" sz="2000" baseline="3000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 ™</a:t>
            </a:r>
            <a:r>
              <a:rPr lang="en-US" sz="240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 pressure switch  </a:t>
            </a:r>
          </a:p>
          <a:p>
            <a:r>
              <a:rPr lang="en-US" sz="2400" b="1">
                <a:solidFill>
                  <a:srgbClr val="0081C3"/>
                </a:solidFill>
                <a:latin typeface="Montserrat" pitchFamily="2" charset="77"/>
              </a:rPr>
              <a:t>Dual PRV with changeover valve for service</a:t>
            </a:r>
          </a:p>
          <a:p>
            <a:pPr marL="800100" lvl="2" indent="-342900">
              <a:spcBef>
                <a:spcPts val="1000"/>
              </a:spcBef>
            </a:pPr>
            <a:r>
              <a:rPr lang="en-US" sz="240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Set for 45 bar</a:t>
            </a:r>
          </a:p>
          <a:p>
            <a:pPr marL="800100" lvl="2" indent="-342900">
              <a:spcBef>
                <a:spcPts val="1000"/>
              </a:spcBef>
            </a:pPr>
            <a:r>
              <a:rPr lang="en-US" sz="240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Vent external</a:t>
            </a:r>
          </a:p>
          <a:p>
            <a:endParaRPr lang="en-US" sz="260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endParaRPr lang="en-US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DE2D72-9283-A1A2-9A68-D8F969003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E6CA74A3-6CFE-F04A-73FA-E24961760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206" y="1756463"/>
            <a:ext cx="5801887" cy="3159870"/>
          </a:xfrm>
          <a:prstGeom prst="rect">
            <a:avLst/>
          </a:prstGeom>
        </p:spPr>
      </p:pic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F3D6F847-29AD-37F6-89A8-46ED359CD9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892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4D5A3A6-4844-70DB-F20C-9398505F402A}"/>
              </a:ext>
            </a:extLst>
          </p:cNvPr>
          <p:cNvSpPr txBox="1">
            <a:spLocks/>
          </p:cNvSpPr>
          <p:nvPr/>
        </p:nvSpPr>
        <p:spPr>
          <a:xfrm>
            <a:off x="838199" y="351613"/>
            <a:ext cx="7272867" cy="749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1C3"/>
                </a:solidFill>
                <a:latin typeface="Montserrat" pitchFamily="2" charset="77"/>
              </a:rPr>
              <a:t>Heat Exchangers</a:t>
            </a:r>
            <a:endParaRPr lang="en-US" dirty="0">
              <a:solidFill>
                <a:srgbClr val="0081C3"/>
              </a:solidFill>
              <a:latin typeface="Montserrat" pitchFamily="2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B3684CC-45FF-9DBF-BE9A-14EBC8B32A90}"/>
              </a:ext>
            </a:extLst>
          </p:cNvPr>
          <p:cNvSpPr txBox="1">
            <a:spLocks/>
          </p:cNvSpPr>
          <p:nvPr/>
        </p:nvSpPr>
        <p:spPr>
          <a:xfrm>
            <a:off x="847741" y="2404739"/>
            <a:ext cx="4927600" cy="204851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81C3"/>
                </a:solidFill>
                <a:latin typeface="Montserrat"/>
              </a:rPr>
              <a:t>Four (4) individual single circuit brazed plate exchangers</a:t>
            </a:r>
          </a:p>
          <a:p>
            <a:r>
              <a:rPr lang="en-US" sz="2600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Ability for four (4) capacity steps </a:t>
            </a:r>
            <a:endParaRPr lang="en-US" sz="2600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6" name="Content Placeholder 7" descr="A diagram of a circuit&#10;&#10;Description automatically generated">
            <a:extLst>
              <a:ext uri="{FF2B5EF4-FFF2-40B4-BE49-F238E27FC236}">
                <a16:creationId xmlns:a16="http://schemas.microsoft.com/office/drawing/2014/main" id="{81064C35-AF63-2B3A-F0C3-AFB427DB7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052" y="342889"/>
            <a:ext cx="3543994" cy="61722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DE2D72-9283-A1A2-9A68-D8F969003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387" y="464498"/>
            <a:ext cx="1919817" cy="45944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10745C-4B7C-7533-954C-37BA6E7DD12C}"/>
              </a:ext>
            </a:extLst>
          </p:cNvPr>
          <p:cNvCxnSpPr/>
          <p:nvPr/>
        </p:nvCxnSpPr>
        <p:spPr>
          <a:xfrm flipV="1">
            <a:off x="5833533" y="1337733"/>
            <a:ext cx="1041400" cy="14308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298FF4-D9BE-FA71-15F3-E2EBB2D5E8CF}"/>
              </a:ext>
            </a:extLst>
          </p:cNvPr>
          <p:cNvCxnSpPr/>
          <p:nvPr/>
        </p:nvCxnSpPr>
        <p:spPr>
          <a:xfrm>
            <a:off x="5833533" y="3191933"/>
            <a:ext cx="97151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FC06F6-F007-3342-A7C9-95698AFEA53F}"/>
              </a:ext>
            </a:extLst>
          </p:cNvPr>
          <p:cNvCxnSpPr/>
          <p:nvPr/>
        </p:nvCxnSpPr>
        <p:spPr>
          <a:xfrm flipV="1">
            <a:off x="5833533" y="2387600"/>
            <a:ext cx="971519" cy="5926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788CB5-9164-C02F-59A4-E428F17AF53B}"/>
              </a:ext>
            </a:extLst>
          </p:cNvPr>
          <p:cNvCxnSpPr/>
          <p:nvPr/>
        </p:nvCxnSpPr>
        <p:spPr>
          <a:xfrm>
            <a:off x="5833533" y="3363912"/>
            <a:ext cx="971519" cy="56462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F53851D-B8C2-425C-984A-0894401C79F5}"/>
              </a:ext>
            </a:extLst>
          </p:cNvPr>
          <p:cNvCxnSpPr/>
          <p:nvPr/>
        </p:nvCxnSpPr>
        <p:spPr>
          <a:xfrm>
            <a:off x="5833533" y="3589867"/>
            <a:ext cx="855134" cy="1574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E924159D-B97D-3ACE-C366-D32890FEF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0050" y="6213339"/>
            <a:ext cx="552154" cy="3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757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2344E5E7F8DA479A29DE5C635465FA" ma:contentTypeVersion="10" ma:contentTypeDescription="Create a new document." ma:contentTypeScope="" ma:versionID="3026aabffbc1c9652fa50d6249b7106f">
  <xsd:schema xmlns:xsd="http://www.w3.org/2001/XMLSchema" xmlns:xs="http://www.w3.org/2001/XMLSchema" xmlns:p="http://schemas.microsoft.com/office/2006/metadata/properties" xmlns:ns2="35115f7f-2c58-4670-9da6-2f2109ab6399" xmlns:ns3="2a5179b0-a7c8-4e76-b469-0835523bfdd8" targetNamespace="http://schemas.microsoft.com/office/2006/metadata/properties" ma:root="true" ma:fieldsID="d960e369ae5641ae3623c97e0c6bfe44" ns2:_="" ns3:_="">
    <xsd:import namespace="35115f7f-2c58-4670-9da6-2f2109ab6399"/>
    <xsd:import namespace="2a5179b0-a7c8-4e76-b469-0835523bfd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115f7f-2c58-4670-9da6-2f2109ab63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5179b0-a7c8-4e76-b469-0835523bfdd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84AA85-40DA-4B21-A39B-E211421973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115f7f-2c58-4670-9da6-2f2109ab6399"/>
    <ds:schemaRef ds:uri="2a5179b0-a7c8-4e76-b469-0835523bfd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5564EC-BA9B-4861-94D9-D2869F35BF2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B7B65A3-E829-404D-B68D-768730B9FF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4380</TotalTime>
  <Words>1979</Words>
  <Application>Microsoft Office PowerPoint</Application>
  <PresentationFormat>Widescreen</PresentationFormat>
  <Paragraphs>286</Paragraphs>
  <Slides>46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Larry Robertson</dc:creator>
  <cp:lastModifiedBy>Jeremy Colvard</cp:lastModifiedBy>
  <cp:revision>238</cp:revision>
  <dcterms:created xsi:type="dcterms:W3CDTF">2024-03-07T14:41:05Z</dcterms:created>
  <dcterms:modified xsi:type="dcterms:W3CDTF">2024-05-31T21:41:07Z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0x010100012344E5E7F8DA479A29DE5C635465FA</vt:lpwstr>
  </property>
</Properties>
</file>